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Berthold Block" charset="1" panose="02000506040000020004"/>
      <p:regular r:id="rId25"/>
    </p:embeddedFont>
    <p:embeddedFont>
      <p:font typeface="Barlow Medium" charset="1" panose="00000600000000000000"/>
      <p:regular r:id="rId26"/>
    </p:embeddedFont>
    <p:embeddedFont>
      <p:font typeface="Barlow Bold" charset="1" panose="00000800000000000000"/>
      <p:regular r:id="rId27"/>
    </p:embeddedFont>
    <p:embeddedFont>
      <p:font typeface="Barlow Semi-Bold" charset="1" panose="00000700000000000000"/>
      <p:regular r:id="rId28"/>
    </p:embeddedFont>
    <p:embeddedFont>
      <p:font typeface="Barlow" charset="1" panose="000005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sv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9.jpe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svg" Type="http://schemas.openxmlformats.org/officeDocument/2006/relationships/image"/><Relationship Id="rId12" Target="../media/image46.png" Type="http://schemas.openxmlformats.org/officeDocument/2006/relationships/image"/><Relationship Id="rId13" Target="../media/image47.sv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11" Target="../media/image55.svg" Type="http://schemas.openxmlformats.org/officeDocument/2006/relationships/image"/><Relationship Id="rId12" Target="../media/image56.png" Type="http://schemas.openxmlformats.org/officeDocument/2006/relationships/image"/><Relationship Id="rId13" Target="../media/image57.png" Type="http://schemas.openxmlformats.org/officeDocument/2006/relationships/image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11" Target="../media/image55.svg" Type="http://schemas.openxmlformats.org/officeDocument/2006/relationships/image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11" Target="../media/image55.svg" Type="http://schemas.openxmlformats.org/officeDocument/2006/relationships/image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11" Target="../media/image55.svg" Type="http://schemas.openxmlformats.org/officeDocument/2006/relationships/image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svg" Type="http://schemas.openxmlformats.org/officeDocument/2006/relationships/image"/><Relationship Id="rId12" Target="../media/image62.png" Type="http://schemas.openxmlformats.org/officeDocument/2006/relationships/image"/><Relationship Id="rId13" Target="../media/image6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8.jpeg" Type="http://schemas.openxmlformats.org/officeDocument/2006/relationships/image"/><Relationship Id="rId5" Target="../media/image59.jpe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60.png" Type="http://schemas.openxmlformats.org/officeDocument/2006/relationships/image"/><Relationship Id="rId9" Target="../media/image61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Relationship Id="rId8" Target="../media/image64.png" Type="http://schemas.openxmlformats.org/officeDocument/2006/relationships/image"/><Relationship Id="rId9" Target="../media/image65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11" Target="../media/image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11" Target="../media/image30.png" Type="http://schemas.openxmlformats.org/officeDocument/2006/relationships/image"/><Relationship Id="rId12" Target="../media/image31.sv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jpeg" Type="http://schemas.openxmlformats.org/officeDocument/2006/relationships/image"/><Relationship Id="rId5" Target="../media/image28.jpeg" Type="http://schemas.openxmlformats.org/officeDocument/2006/relationships/image"/><Relationship Id="rId6" Target="../media/image29.jpe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sv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sv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sv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svg" Type="http://schemas.openxmlformats.org/officeDocument/2006/relationships/image"/><Relationship Id="rId12" Target="../media/image38.pn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B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2646310" y="-4000500"/>
            <a:ext cx="12995380" cy="18288000"/>
          </a:xfrm>
          <a:custGeom>
            <a:avLst/>
            <a:gdLst/>
            <a:ahLst/>
            <a:cxnLst/>
            <a:rect r="r" b="b" t="t" l="l"/>
            <a:pathLst>
              <a:path h="18288000" w="1299538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395641" y="627109"/>
            <a:ext cx="5411743" cy="7770453"/>
            <a:chOff x="0" y="0"/>
            <a:chExt cx="4137660" cy="59410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350520" y="-288290"/>
              <a:ext cx="4956810" cy="6334760"/>
            </a:xfrm>
            <a:custGeom>
              <a:avLst/>
              <a:gdLst/>
              <a:ahLst/>
              <a:cxnLst/>
              <a:rect r="r" b="b" t="t" l="l"/>
              <a:pathLst>
                <a:path h="6334760" w="4956810">
                  <a:moveTo>
                    <a:pt x="762000" y="824230"/>
                  </a:moveTo>
                  <a:cubicBezTo>
                    <a:pt x="1517650" y="146050"/>
                    <a:pt x="2913380" y="0"/>
                    <a:pt x="3416300" y="1047750"/>
                  </a:cubicBezTo>
                  <a:cubicBezTo>
                    <a:pt x="3614420" y="1484630"/>
                    <a:pt x="3507740" y="1979930"/>
                    <a:pt x="3566160" y="2440940"/>
                  </a:cubicBezTo>
                  <a:cubicBezTo>
                    <a:pt x="3647440" y="3079750"/>
                    <a:pt x="4140200" y="3562350"/>
                    <a:pt x="4362450" y="4147820"/>
                  </a:cubicBezTo>
                  <a:cubicBezTo>
                    <a:pt x="4956810" y="5591810"/>
                    <a:pt x="3315970" y="6334760"/>
                    <a:pt x="2122170" y="6216650"/>
                  </a:cubicBezTo>
                  <a:cubicBezTo>
                    <a:pt x="1496060" y="6215380"/>
                    <a:pt x="762000" y="6047740"/>
                    <a:pt x="467360" y="5431790"/>
                  </a:cubicBezTo>
                  <a:cubicBezTo>
                    <a:pt x="166370" y="4765040"/>
                    <a:pt x="539750" y="4028440"/>
                    <a:pt x="553720" y="3336290"/>
                  </a:cubicBezTo>
                  <a:cubicBezTo>
                    <a:pt x="571500" y="2500630"/>
                    <a:pt x="0" y="1489710"/>
                    <a:pt x="762000" y="824230"/>
                  </a:cubicBezTo>
                  <a:close/>
                </a:path>
              </a:pathLst>
            </a:custGeom>
            <a:blipFill>
              <a:blip r:embed="rId4"/>
              <a:stretch>
                <a:fillRect l="-105205" t="0" r="-105205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5400000">
            <a:off x="14866192" y="2654365"/>
            <a:ext cx="3242610" cy="2670731"/>
          </a:xfrm>
          <a:custGeom>
            <a:avLst/>
            <a:gdLst/>
            <a:ahLst/>
            <a:cxnLst/>
            <a:rect r="r" b="b" t="t" l="l"/>
            <a:pathLst>
              <a:path h="2670731" w="3242610">
                <a:moveTo>
                  <a:pt x="0" y="0"/>
                </a:moveTo>
                <a:lnTo>
                  <a:pt x="3242610" y="0"/>
                </a:lnTo>
                <a:lnTo>
                  <a:pt x="3242610" y="2670732"/>
                </a:lnTo>
                <a:lnTo>
                  <a:pt x="0" y="26707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rot="5400000">
            <a:off x="8629650" y="628650"/>
            <a:ext cx="1028700" cy="18288000"/>
          </a:xfrm>
          <a:prstGeom prst="rect">
            <a:avLst/>
          </a:prstGeom>
          <a:solidFill>
            <a:srgbClr val="AF810C"/>
          </a:solidFill>
        </p:spPr>
      </p:sp>
      <p:sp>
        <p:nvSpPr>
          <p:cNvPr name="AutoShape 7" id="7"/>
          <p:cNvSpPr/>
          <p:nvPr/>
        </p:nvSpPr>
        <p:spPr>
          <a:xfrm>
            <a:off x="1028700" y="9764651"/>
            <a:ext cx="16230600" cy="0"/>
          </a:xfrm>
          <a:prstGeom prst="line">
            <a:avLst/>
          </a:prstGeom>
          <a:ln cap="flat" w="9525">
            <a:solidFill>
              <a:srgbClr val="EAB64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5400000">
            <a:off x="10258384" y="6018195"/>
            <a:ext cx="1812532" cy="2334643"/>
          </a:xfrm>
          <a:custGeom>
            <a:avLst/>
            <a:gdLst/>
            <a:ahLst/>
            <a:cxnLst/>
            <a:rect r="r" b="b" t="t" l="l"/>
            <a:pathLst>
              <a:path h="2334643" w="1812532">
                <a:moveTo>
                  <a:pt x="0" y="0"/>
                </a:moveTo>
                <a:lnTo>
                  <a:pt x="1812532" y="0"/>
                </a:lnTo>
                <a:lnTo>
                  <a:pt x="1812532" y="2334643"/>
                </a:lnTo>
                <a:lnTo>
                  <a:pt x="0" y="2334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291987" y="6345704"/>
            <a:ext cx="1410683" cy="554014"/>
          </a:xfrm>
          <a:custGeom>
            <a:avLst/>
            <a:gdLst/>
            <a:ahLst/>
            <a:cxnLst/>
            <a:rect r="r" b="b" t="t" l="l"/>
            <a:pathLst>
              <a:path h="554014" w="1410683">
                <a:moveTo>
                  <a:pt x="0" y="0"/>
                </a:moveTo>
                <a:lnTo>
                  <a:pt x="1410684" y="0"/>
                </a:lnTo>
                <a:lnTo>
                  <a:pt x="1410684" y="554014"/>
                </a:lnTo>
                <a:lnTo>
                  <a:pt x="0" y="5540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1028700"/>
            <a:ext cx="8115300" cy="7867724"/>
            <a:chOff x="0" y="0"/>
            <a:chExt cx="10820400" cy="10490299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295275"/>
              <a:ext cx="10820400" cy="8077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5468"/>
                </a:lnSpc>
              </a:pPr>
              <a:r>
                <a:rPr lang="en-US" sz="15468">
                  <a:solidFill>
                    <a:srgbClr val="211C01"/>
                  </a:solidFill>
                  <a:latin typeface="Berthold Block"/>
                  <a:ea typeface="Berthold Block"/>
                  <a:cs typeface="Berthold Block"/>
                  <a:sym typeface="Berthold Block"/>
                </a:rPr>
                <a:t>FOOD RESCUE APP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8738505"/>
              <a:ext cx="10820400" cy="1751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77"/>
                </a:lnSpc>
              </a:pPr>
              <a:r>
                <a:rPr lang="en-US" b="true" sz="2555">
                  <a:solidFill>
                    <a:srgbClr val="211C0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Arnav Bhatia   1024030420  abhatia4_be24@thapar.edu</a:t>
              </a:r>
            </a:p>
            <a:p>
              <a:pPr algn="l" marL="0" indent="0" lvl="0">
                <a:lnSpc>
                  <a:spcPts val="3577"/>
                </a:lnSpc>
              </a:pPr>
              <a:r>
                <a:rPr lang="en-US" b="true" sz="2555">
                  <a:solidFill>
                    <a:srgbClr val="211C0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Kush Saharan 1024240096  ksaharan_be24@thapar.edu</a:t>
              </a:r>
            </a:p>
            <a:p>
              <a:pPr algn="l" marL="0" indent="0" lvl="0">
                <a:lnSpc>
                  <a:spcPts val="3577"/>
                </a:lnSpc>
              </a:pPr>
              <a:r>
                <a:rPr lang="en-US" b="true" sz="2555">
                  <a:solidFill>
                    <a:srgbClr val="211C0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Manan Dubla    1024030186   mdubla_be24@thapar.edu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B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2646310" y="-4000500"/>
            <a:ext cx="12995380" cy="18288000"/>
          </a:xfrm>
          <a:custGeom>
            <a:avLst/>
            <a:gdLst/>
            <a:ahLst/>
            <a:cxnLst/>
            <a:rect r="r" b="b" t="t" l="l"/>
            <a:pathLst>
              <a:path h="18288000" w="1299538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68905" y="5661645"/>
            <a:ext cx="4427598" cy="2559312"/>
            <a:chOff x="0" y="0"/>
            <a:chExt cx="5903464" cy="341241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009813"/>
              <a:ext cx="5903464" cy="1238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</a:pPr>
              <a:r>
                <a:rPr lang="en-US" b="true" sz="3000">
                  <a:solidFill>
                    <a:srgbClr val="211C0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Managing app state effectively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9525"/>
              <a:ext cx="5903464" cy="669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60"/>
                </a:lnSpc>
              </a:pPr>
              <a:r>
                <a:rPr lang="en-US" b="true" sz="3300">
                  <a:solidFill>
                    <a:srgbClr val="211C01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State Management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505001"/>
              <a:ext cx="5903464" cy="907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30"/>
                </a:lnSpc>
              </a:pPr>
              <a:r>
                <a:rPr lang="en-US" b="true" sz="2100">
                  <a:solidFill>
                    <a:srgbClr val="211C0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Utilize </a:t>
              </a:r>
              <a:r>
                <a:rPr lang="en-US" b="true" sz="2100">
                  <a:solidFill>
                    <a:srgbClr val="211C01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Provider</a:t>
              </a:r>
              <a:r>
                <a:rPr lang="en-US" b="true" sz="2100">
                  <a:solidFill>
                    <a:srgbClr val="211C0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 or </a:t>
              </a:r>
              <a:r>
                <a:rPr lang="en-US" b="true" sz="2100">
                  <a:solidFill>
                    <a:srgbClr val="211C01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Bloc</a:t>
              </a:r>
              <a:r>
                <a:rPr lang="en-US" b="true" sz="2100">
                  <a:solidFill>
                    <a:srgbClr val="211C0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 for efficient state handling.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930201" y="5661645"/>
            <a:ext cx="4427598" cy="2102112"/>
            <a:chOff x="0" y="0"/>
            <a:chExt cx="5903464" cy="280281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009813"/>
              <a:ext cx="5903464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</a:pPr>
              <a:r>
                <a:rPr lang="en-US" b="true" sz="3000">
                  <a:solidFill>
                    <a:srgbClr val="211C0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Building a responsive UI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9525"/>
              <a:ext cx="5903464" cy="669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60"/>
                </a:lnSpc>
              </a:pPr>
              <a:r>
                <a:rPr lang="en-US" b="true" sz="3300">
                  <a:solidFill>
                    <a:srgbClr val="211C01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User Interface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895401"/>
              <a:ext cx="5903464" cy="907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30"/>
                </a:lnSpc>
                <a:spcBef>
                  <a:spcPct val="0"/>
                </a:spcBef>
              </a:pPr>
              <a:r>
                <a:rPr lang="en-US" b="true" sz="2100" strike="noStrike" u="none">
                  <a:solidFill>
                    <a:srgbClr val="211C0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Leverage </a:t>
              </a:r>
              <a:r>
                <a:rPr lang="en-US" b="true" sz="2100" strike="noStrike" u="none">
                  <a:solidFill>
                    <a:srgbClr val="211C01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Flutter widgets</a:t>
              </a:r>
              <a:r>
                <a:rPr lang="en-US" b="true" sz="2100" strike="noStrike" u="none">
                  <a:solidFill>
                    <a:srgbClr val="211C0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 to create intuitive and engaging designs.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291497" y="5661645"/>
            <a:ext cx="4427598" cy="2902212"/>
            <a:chOff x="0" y="0"/>
            <a:chExt cx="5903464" cy="386961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009813"/>
              <a:ext cx="5903464" cy="1238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</a:pPr>
              <a:r>
                <a:rPr lang="en-US" b="true" sz="3000">
                  <a:solidFill>
                    <a:srgbClr val="211C0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Navigating between app screens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9525"/>
              <a:ext cx="5903464" cy="669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60"/>
                </a:lnSpc>
              </a:pPr>
              <a:r>
                <a:rPr lang="en-US" b="true" sz="3300">
                  <a:solidFill>
                    <a:srgbClr val="211C01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Routing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2505001"/>
              <a:ext cx="5903464" cy="1364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30"/>
                </a:lnSpc>
                <a:spcBef>
                  <a:spcPct val="0"/>
                </a:spcBef>
              </a:pPr>
              <a:r>
                <a:rPr lang="en-US" b="true" sz="2100" strike="noStrike" u="none">
                  <a:solidFill>
                    <a:srgbClr val="211C0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Implement </a:t>
              </a:r>
              <a:r>
                <a:rPr lang="en-US" b="true" sz="2100" strike="noStrike" u="none">
                  <a:solidFill>
                    <a:srgbClr val="211C01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Navigator</a:t>
              </a:r>
              <a:r>
                <a:rPr lang="en-US" b="true" sz="2100" strike="noStrike" u="none">
                  <a:solidFill>
                    <a:srgbClr val="211C0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 for seamless transitions and deep linking functionalities.</a:t>
              </a:r>
            </a:p>
          </p:txBody>
        </p:sp>
      </p:grpSp>
      <p:sp>
        <p:nvSpPr>
          <p:cNvPr name="AutoShape 15" id="15"/>
          <p:cNvSpPr/>
          <p:nvPr/>
        </p:nvSpPr>
        <p:spPr>
          <a:xfrm rot="5400000">
            <a:off x="8629650" y="628650"/>
            <a:ext cx="1028700" cy="18288000"/>
          </a:xfrm>
          <a:prstGeom prst="rect">
            <a:avLst/>
          </a:prstGeom>
          <a:solidFill>
            <a:srgbClr val="AF810C"/>
          </a:solidFill>
        </p:spPr>
      </p:sp>
      <p:sp>
        <p:nvSpPr>
          <p:cNvPr name="AutoShape 16" id="16"/>
          <p:cNvSpPr/>
          <p:nvPr/>
        </p:nvSpPr>
        <p:spPr>
          <a:xfrm>
            <a:off x="1028700" y="9764651"/>
            <a:ext cx="16230600" cy="0"/>
          </a:xfrm>
          <a:prstGeom prst="line">
            <a:avLst/>
          </a:prstGeom>
          <a:ln cap="flat" w="9525">
            <a:solidFill>
              <a:srgbClr val="EAB64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3298020" y="4102187"/>
            <a:ext cx="969368" cy="1041313"/>
          </a:xfrm>
          <a:custGeom>
            <a:avLst/>
            <a:gdLst/>
            <a:ahLst/>
            <a:cxnLst/>
            <a:rect r="r" b="b" t="t" l="l"/>
            <a:pathLst>
              <a:path h="1041313" w="969368">
                <a:moveTo>
                  <a:pt x="0" y="0"/>
                </a:moveTo>
                <a:lnTo>
                  <a:pt x="969368" y="0"/>
                </a:lnTo>
                <a:lnTo>
                  <a:pt x="969368" y="1041313"/>
                </a:lnTo>
                <a:lnTo>
                  <a:pt x="0" y="1041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659316" y="4102187"/>
            <a:ext cx="969368" cy="1041313"/>
          </a:xfrm>
          <a:custGeom>
            <a:avLst/>
            <a:gdLst/>
            <a:ahLst/>
            <a:cxnLst/>
            <a:rect r="r" b="b" t="t" l="l"/>
            <a:pathLst>
              <a:path h="1041313" w="969368">
                <a:moveTo>
                  <a:pt x="0" y="0"/>
                </a:moveTo>
                <a:lnTo>
                  <a:pt x="969368" y="0"/>
                </a:lnTo>
                <a:lnTo>
                  <a:pt x="969368" y="1041313"/>
                </a:lnTo>
                <a:lnTo>
                  <a:pt x="0" y="1041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020612" y="4102187"/>
            <a:ext cx="969368" cy="1041313"/>
          </a:xfrm>
          <a:custGeom>
            <a:avLst/>
            <a:gdLst/>
            <a:ahLst/>
            <a:cxnLst/>
            <a:rect r="r" b="b" t="t" l="l"/>
            <a:pathLst>
              <a:path h="1041313" w="969368">
                <a:moveTo>
                  <a:pt x="0" y="0"/>
                </a:moveTo>
                <a:lnTo>
                  <a:pt x="969368" y="0"/>
                </a:lnTo>
                <a:lnTo>
                  <a:pt x="969368" y="1041313"/>
                </a:lnTo>
                <a:lnTo>
                  <a:pt x="0" y="1041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983039">
            <a:off x="14933122" y="518980"/>
            <a:ext cx="3892701" cy="1479226"/>
          </a:xfrm>
          <a:custGeom>
            <a:avLst/>
            <a:gdLst/>
            <a:ahLst/>
            <a:cxnLst/>
            <a:rect r="r" b="b" t="t" l="l"/>
            <a:pathLst>
              <a:path h="1479226" w="3892701">
                <a:moveTo>
                  <a:pt x="0" y="0"/>
                </a:moveTo>
                <a:lnTo>
                  <a:pt x="3892701" y="0"/>
                </a:lnTo>
                <a:lnTo>
                  <a:pt x="3892701" y="1479226"/>
                </a:lnTo>
                <a:lnTo>
                  <a:pt x="0" y="14792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907242" y="1045932"/>
            <a:ext cx="10473516" cy="2266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78"/>
              </a:lnSpc>
              <a:spcBef>
                <a:spcPct val="0"/>
              </a:spcBef>
            </a:pPr>
            <a:r>
              <a:rPr lang="en-US" sz="7482">
                <a:solidFill>
                  <a:srgbClr val="211C01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FLUTTER PROJECT STRUCTURE OVERVIEW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-778147">
            <a:off x="-209995" y="701411"/>
            <a:ext cx="3398281" cy="3058453"/>
          </a:xfrm>
          <a:custGeom>
            <a:avLst/>
            <a:gdLst/>
            <a:ahLst/>
            <a:cxnLst/>
            <a:rect r="r" b="b" t="t" l="l"/>
            <a:pathLst>
              <a:path h="3058453" w="3398281">
                <a:moveTo>
                  <a:pt x="0" y="0"/>
                </a:moveTo>
                <a:lnTo>
                  <a:pt x="3398282" y="0"/>
                </a:lnTo>
                <a:lnTo>
                  <a:pt x="3398282" y="3058453"/>
                </a:lnTo>
                <a:lnTo>
                  <a:pt x="0" y="30584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10709354">
            <a:off x="840783" y="-293051"/>
            <a:ext cx="979516" cy="2459973"/>
          </a:xfrm>
          <a:custGeom>
            <a:avLst/>
            <a:gdLst/>
            <a:ahLst/>
            <a:cxnLst/>
            <a:rect r="r" b="b" t="t" l="l"/>
            <a:pathLst>
              <a:path h="2459973" w="979516">
                <a:moveTo>
                  <a:pt x="0" y="0"/>
                </a:moveTo>
                <a:lnTo>
                  <a:pt x="979516" y="0"/>
                </a:lnTo>
                <a:lnTo>
                  <a:pt x="979516" y="2459973"/>
                </a:lnTo>
                <a:lnTo>
                  <a:pt x="0" y="24599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5300836" y="2240179"/>
            <a:ext cx="1410683" cy="554014"/>
          </a:xfrm>
          <a:custGeom>
            <a:avLst/>
            <a:gdLst/>
            <a:ahLst/>
            <a:cxnLst/>
            <a:rect r="r" b="b" t="t" l="l"/>
            <a:pathLst>
              <a:path h="554014" w="1410683">
                <a:moveTo>
                  <a:pt x="0" y="0"/>
                </a:moveTo>
                <a:lnTo>
                  <a:pt x="1410683" y="0"/>
                </a:lnTo>
                <a:lnTo>
                  <a:pt x="1410683" y="554014"/>
                </a:lnTo>
                <a:lnTo>
                  <a:pt x="0" y="5540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B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2646310" y="-4000500"/>
            <a:ext cx="12995380" cy="18288000"/>
          </a:xfrm>
          <a:custGeom>
            <a:avLst/>
            <a:gdLst/>
            <a:ahLst/>
            <a:cxnLst/>
            <a:rect r="r" b="b" t="t" l="l"/>
            <a:pathLst>
              <a:path h="18288000" w="1299538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81100"/>
            <a:ext cx="6995994" cy="2132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99"/>
              </a:lnSpc>
            </a:pPr>
            <a:r>
              <a:rPr lang="en-US" sz="8199" strike="noStrike" u="none">
                <a:solidFill>
                  <a:srgbClr val="211C01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API ENDPOINTS OVERVIEW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996244" y="1028700"/>
            <a:ext cx="7294595" cy="1064653"/>
            <a:chOff x="0" y="0"/>
            <a:chExt cx="9726127" cy="141953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9726127" cy="669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60"/>
                </a:lnSpc>
                <a:spcBef>
                  <a:spcPct val="0"/>
                </a:spcBef>
              </a:pPr>
              <a:r>
                <a:rPr lang="en-US" b="true" sz="3300">
                  <a:solidFill>
                    <a:srgbClr val="211C01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Authentication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69323"/>
              <a:ext cx="9726127" cy="450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30"/>
                </a:lnSpc>
              </a:pPr>
              <a:r>
                <a:rPr lang="en-US" b="true" sz="2100">
                  <a:solidFill>
                    <a:srgbClr val="211C0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Secure user login and access management.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996244" y="3223901"/>
            <a:ext cx="7294595" cy="1064653"/>
            <a:chOff x="0" y="0"/>
            <a:chExt cx="9726127" cy="141953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"/>
              <a:ext cx="9726127" cy="669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60"/>
                </a:lnSpc>
                <a:spcBef>
                  <a:spcPct val="0"/>
                </a:spcBef>
              </a:pPr>
              <a:r>
                <a:rPr lang="en-US" b="true" sz="3300">
                  <a:solidFill>
                    <a:srgbClr val="211C01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Food Management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969323"/>
              <a:ext cx="9726127" cy="450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30"/>
                </a:lnSpc>
              </a:pPr>
              <a:r>
                <a:rPr lang="en-US" b="true" sz="2100">
                  <a:solidFill>
                    <a:srgbClr val="211C0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Handle food listings and updates efficiently.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996244" y="5418219"/>
            <a:ext cx="7294595" cy="1064653"/>
            <a:chOff x="0" y="0"/>
            <a:chExt cx="9726127" cy="1419538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9525"/>
              <a:ext cx="9726127" cy="669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60"/>
                </a:lnSpc>
                <a:spcBef>
                  <a:spcPct val="0"/>
                </a:spcBef>
              </a:pPr>
              <a:r>
                <a:rPr lang="en-US" b="true" sz="3300">
                  <a:solidFill>
                    <a:srgbClr val="211C01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User Interaction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969323"/>
              <a:ext cx="9726127" cy="450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30"/>
                </a:lnSpc>
              </a:pPr>
              <a:r>
                <a:rPr lang="en-US" b="true" sz="2100">
                  <a:solidFill>
                    <a:srgbClr val="211C0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Manage user profiles and communication channels.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996244" y="7612537"/>
            <a:ext cx="7294595" cy="1064653"/>
            <a:chOff x="0" y="0"/>
            <a:chExt cx="9726127" cy="1419538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9525"/>
              <a:ext cx="9726127" cy="669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60"/>
                </a:lnSpc>
                <a:spcBef>
                  <a:spcPct val="0"/>
                </a:spcBef>
              </a:pPr>
              <a:r>
                <a:rPr lang="en-US" b="true" sz="3300">
                  <a:solidFill>
                    <a:srgbClr val="211C01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Analytics Tracking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969323"/>
              <a:ext cx="9726127" cy="450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30"/>
                </a:lnSpc>
              </a:pPr>
              <a:r>
                <a:rPr lang="en-US" b="true" sz="2100">
                  <a:solidFill>
                    <a:srgbClr val="211C0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Monitor app performance and user engagement metrics.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 rot="0">
            <a:off x="17259300" y="0"/>
            <a:ext cx="1028700" cy="10287000"/>
          </a:xfrm>
          <a:prstGeom prst="rect">
            <a:avLst/>
          </a:prstGeom>
          <a:solidFill>
            <a:srgbClr val="AF810C"/>
          </a:solidFill>
        </p:spPr>
      </p:sp>
      <p:sp>
        <p:nvSpPr>
          <p:cNvPr name="AutoShape 17" id="17"/>
          <p:cNvSpPr/>
          <p:nvPr/>
        </p:nvSpPr>
        <p:spPr>
          <a:xfrm flipH="true">
            <a:off x="17778412" y="1028700"/>
            <a:ext cx="0" cy="8229600"/>
          </a:xfrm>
          <a:prstGeom prst="line">
            <a:avLst/>
          </a:prstGeom>
          <a:ln cap="flat" w="9525">
            <a:solidFill>
              <a:srgbClr val="EAB64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1028700" y="4631806"/>
            <a:ext cx="5534867" cy="4626494"/>
            <a:chOff x="0" y="0"/>
            <a:chExt cx="4983480" cy="4165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983480" cy="4165600"/>
            </a:xfrm>
            <a:custGeom>
              <a:avLst/>
              <a:gdLst/>
              <a:ahLst/>
              <a:cxnLst/>
              <a:rect r="r" b="b" t="t" l="l"/>
              <a:pathLst>
                <a:path h="4165600" w="4983480">
                  <a:moveTo>
                    <a:pt x="4537710" y="1230630"/>
                  </a:moveTo>
                  <a:cubicBezTo>
                    <a:pt x="4786630" y="1244600"/>
                    <a:pt x="4983480" y="1416050"/>
                    <a:pt x="4980940" y="1680210"/>
                  </a:cubicBezTo>
                  <a:cubicBezTo>
                    <a:pt x="4978400" y="1931670"/>
                    <a:pt x="4773930" y="2134870"/>
                    <a:pt x="4521200" y="2134870"/>
                  </a:cubicBezTo>
                  <a:cubicBezTo>
                    <a:pt x="4309110" y="2160270"/>
                    <a:pt x="3896360" y="2302510"/>
                    <a:pt x="4067810" y="2602230"/>
                  </a:cubicBezTo>
                  <a:cubicBezTo>
                    <a:pt x="4150360" y="2747010"/>
                    <a:pt x="4258310" y="2820670"/>
                    <a:pt x="4262120" y="3002280"/>
                  </a:cubicBezTo>
                  <a:cubicBezTo>
                    <a:pt x="4268470" y="3300730"/>
                    <a:pt x="3977640" y="3577590"/>
                    <a:pt x="3675380" y="3503930"/>
                  </a:cubicBezTo>
                  <a:cubicBezTo>
                    <a:pt x="3590290" y="3483610"/>
                    <a:pt x="3510280" y="3441700"/>
                    <a:pt x="3430270" y="3408680"/>
                  </a:cubicBezTo>
                  <a:cubicBezTo>
                    <a:pt x="3075940" y="3260090"/>
                    <a:pt x="2683510" y="3318510"/>
                    <a:pt x="2367280" y="3531870"/>
                  </a:cubicBezTo>
                  <a:cubicBezTo>
                    <a:pt x="2100580" y="3710940"/>
                    <a:pt x="1905000" y="3990340"/>
                    <a:pt x="1581150" y="4075430"/>
                  </a:cubicBezTo>
                  <a:cubicBezTo>
                    <a:pt x="1236980" y="4165600"/>
                    <a:pt x="855980" y="4089400"/>
                    <a:pt x="582930" y="3858260"/>
                  </a:cubicBezTo>
                  <a:cubicBezTo>
                    <a:pt x="349250" y="3657600"/>
                    <a:pt x="199390" y="3355340"/>
                    <a:pt x="201930" y="3048000"/>
                  </a:cubicBezTo>
                  <a:cubicBezTo>
                    <a:pt x="204470" y="2724150"/>
                    <a:pt x="365760" y="2429510"/>
                    <a:pt x="425450" y="2115820"/>
                  </a:cubicBezTo>
                  <a:cubicBezTo>
                    <a:pt x="459740" y="1931670"/>
                    <a:pt x="459740" y="1732280"/>
                    <a:pt x="393700" y="1554480"/>
                  </a:cubicBezTo>
                  <a:cubicBezTo>
                    <a:pt x="326390" y="1377950"/>
                    <a:pt x="177800" y="1267460"/>
                    <a:pt x="90170" y="1104900"/>
                  </a:cubicBezTo>
                  <a:cubicBezTo>
                    <a:pt x="33020" y="999490"/>
                    <a:pt x="0" y="877570"/>
                    <a:pt x="0" y="749300"/>
                  </a:cubicBezTo>
                  <a:cubicBezTo>
                    <a:pt x="0" y="335280"/>
                    <a:pt x="335280" y="0"/>
                    <a:pt x="749300" y="0"/>
                  </a:cubicBezTo>
                  <a:cubicBezTo>
                    <a:pt x="866140" y="0"/>
                    <a:pt x="982980" y="27940"/>
                    <a:pt x="1087120" y="80010"/>
                  </a:cubicBezTo>
                  <a:cubicBezTo>
                    <a:pt x="1272540" y="173990"/>
                    <a:pt x="1386840" y="354330"/>
                    <a:pt x="1570990" y="452120"/>
                  </a:cubicBezTo>
                  <a:cubicBezTo>
                    <a:pt x="1879600" y="615950"/>
                    <a:pt x="2148840" y="523240"/>
                    <a:pt x="2468880" y="466090"/>
                  </a:cubicBezTo>
                  <a:cubicBezTo>
                    <a:pt x="2672080" y="429260"/>
                    <a:pt x="2931160" y="431800"/>
                    <a:pt x="3117850" y="532130"/>
                  </a:cubicBezTo>
                  <a:cubicBezTo>
                    <a:pt x="3272790" y="614680"/>
                    <a:pt x="3361690" y="786130"/>
                    <a:pt x="3441700" y="934720"/>
                  </a:cubicBezTo>
                  <a:cubicBezTo>
                    <a:pt x="3662680" y="1341120"/>
                    <a:pt x="4132580" y="1210310"/>
                    <a:pt x="4523740" y="1229360"/>
                  </a:cubicBezTo>
                  <a:cubicBezTo>
                    <a:pt x="4530090" y="1229360"/>
                    <a:pt x="4533900" y="1230630"/>
                    <a:pt x="4537710" y="1230630"/>
                  </a:cubicBezTo>
                  <a:close/>
                </a:path>
              </a:pathLst>
            </a:custGeom>
            <a:blipFill>
              <a:blip r:embed="rId4"/>
              <a:stretch>
                <a:fillRect l="-11959" t="0" r="-11959" b="0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false" flipV="false" rot="5400000">
            <a:off x="5750798" y="5009655"/>
            <a:ext cx="1812532" cy="2334643"/>
          </a:xfrm>
          <a:custGeom>
            <a:avLst/>
            <a:gdLst/>
            <a:ahLst/>
            <a:cxnLst/>
            <a:rect r="r" b="b" t="t" l="l"/>
            <a:pathLst>
              <a:path h="2334643" w="1812532">
                <a:moveTo>
                  <a:pt x="0" y="0"/>
                </a:moveTo>
                <a:lnTo>
                  <a:pt x="1812532" y="0"/>
                </a:lnTo>
                <a:lnTo>
                  <a:pt x="1812532" y="2334643"/>
                </a:lnTo>
                <a:lnTo>
                  <a:pt x="0" y="23346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152884" y="4288554"/>
            <a:ext cx="1410683" cy="554014"/>
          </a:xfrm>
          <a:custGeom>
            <a:avLst/>
            <a:gdLst/>
            <a:ahLst/>
            <a:cxnLst/>
            <a:rect r="r" b="b" t="t" l="l"/>
            <a:pathLst>
              <a:path h="554014" w="1410683">
                <a:moveTo>
                  <a:pt x="0" y="0"/>
                </a:moveTo>
                <a:lnTo>
                  <a:pt x="1410683" y="0"/>
                </a:lnTo>
                <a:lnTo>
                  <a:pt x="1410683" y="554014"/>
                </a:lnTo>
                <a:lnTo>
                  <a:pt x="0" y="5540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29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2646310" y="-4000500"/>
            <a:ext cx="12995380" cy="18288000"/>
          </a:xfrm>
          <a:custGeom>
            <a:avLst/>
            <a:gdLst/>
            <a:ahLst/>
            <a:cxnLst/>
            <a:rect r="r" b="b" t="t" l="l"/>
            <a:pathLst>
              <a:path h="18288000" w="1299538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9144000" cy="9258300"/>
            <a:chOff x="0" y="0"/>
            <a:chExt cx="2408296" cy="2438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8296" cy="2438400"/>
            </a:xfrm>
            <a:custGeom>
              <a:avLst/>
              <a:gdLst/>
              <a:ahLst/>
              <a:cxnLst/>
              <a:rect r="r" b="b" t="t" l="l"/>
              <a:pathLst>
                <a:path h="2438400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536D4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408296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98283" y="2949538"/>
            <a:ext cx="5547434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211C01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63%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42283" y="2949538"/>
            <a:ext cx="5547434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FEFCEE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87%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798283" y="5085995"/>
            <a:ext cx="5547434" cy="1498993"/>
            <a:chOff x="0" y="0"/>
            <a:chExt cx="7396578" cy="1998658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525"/>
              <a:ext cx="7396578" cy="669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60"/>
                </a:lnSpc>
                <a:spcBef>
                  <a:spcPct val="0"/>
                </a:spcBef>
              </a:pPr>
              <a:r>
                <a:rPr lang="en-US" b="true" sz="3300">
                  <a:solidFill>
                    <a:srgbClr val="FEFCEE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API Client Usage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959798"/>
              <a:ext cx="7396578" cy="10388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19"/>
                </a:lnSpc>
              </a:pPr>
              <a:r>
                <a:rPr lang="en-US" b="true" sz="2399">
                  <a:solidFill>
                    <a:srgbClr val="FEFCE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63%</a:t>
              </a:r>
              <a:r>
                <a:rPr lang="en-US" sz="2399">
                  <a:solidFill>
                    <a:srgbClr val="FEFCEE"/>
                  </a:solidFill>
                  <a:latin typeface="Barlow"/>
                  <a:ea typeface="Barlow"/>
                  <a:cs typeface="Barlow"/>
                  <a:sym typeface="Barlow"/>
                </a:rPr>
                <a:t> of users actively use the API client for seamless integration.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942283" y="5085995"/>
            <a:ext cx="5547434" cy="1889518"/>
            <a:chOff x="0" y="0"/>
            <a:chExt cx="7396578" cy="2519358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9525"/>
              <a:ext cx="7396578" cy="669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60"/>
                </a:lnSpc>
                <a:spcBef>
                  <a:spcPct val="0"/>
                </a:spcBef>
              </a:pPr>
              <a:r>
                <a:rPr lang="en-US" b="true" sz="3300">
                  <a:solidFill>
                    <a:srgbClr val="211C01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Location Tracking Success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959798"/>
              <a:ext cx="7396578" cy="1559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19"/>
                </a:lnSpc>
              </a:pPr>
              <a:r>
                <a:rPr lang="en-US" b="true" sz="2399">
                  <a:solidFill>
                    <a:srgbClr val="211C01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87%</a:t>
              </a:r>
              <a:r>
                <a:rPr lang="en-US" sz="2399">
                  <a:solidFill>
                    <a:srgbClr val="211C01"/>
                  </a:solidFill>
                  <a:latin typeface="Barlow"/>
                  <a:ea typeface="Barlow"/>
                  <a:cs typeface="Barlow"/>
                  <a:sym typeface="Barlow"/>
                </a:rPr>
                <a:t> accuracy in location tracking enhances the user experience significantly.</a:t>
              </a:r>
            </a:p>
          </p:txBody>
        </p:sp>
      </p:grpSp>
      <p:sp>
        <p:nvSpPr>
          <p:cNvPr name="AutoShape 14" id="14"/>
          <p:cNvSpPr/>
          <p:nvPr/>
        </p:nvSpPr>
        <p:spPr>
          <a:xfrm rot="5400000">
            <a:off x="8629650" y="628650"/>
            <a:ext cx="1028700" cy="18288000"/>
          </a:xfrm>
          <a:prstGeom prst="rect">
            <a:avLst/>
          </a:prstGeom>
          <a:solidFill>
            <a:srgbClr val="CC9B2E"/>
          </a:solidFill>
        </p:spPr>
      </p:sp>
      <p:sp>
        <p:nvSpPr>
          <p:cNvPr name="AutoShape 15" id="15"/>
          <p:cNvSpPr/>
          <p:nvPr/>
        </p:nvSpPr>
        <p:spPr>
          <a:xfrm>
            <a:off x="1028700" y="9764651"/>
            <a:ext cx="16230600" cy="0"/>
          </a:xfrm>
          <a:prstGeom prst="line">
            <a:avLst/>
          </a:prstGeom>
          <a:ln cap="flat" w="9525">
            <a:solidFill>
              <a:srgbClr val="536D4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false" rot="-5400000">
            <a:off x="84493" y="6880580"/>
            <a:ext cx="979516" cy="2459973"/>
          </a:xfrm>
          <a:custGeom>
            <a:avLst/>
            <a:gdLst/>
            <a:ahLst/>
            <a:cxnLst/>
            <a:rect r="r" b="b" t="t" l="l"/>
            <a:pathLst>
              <a:path h="2459973" w="979516">
                <a:moveTo>
                  <a:pt x="0" y="0"/>
                </a:moveTo>
                <a:lnTo>
                  <a:pt x="979516" y="0"/>
                </a:lnTo>
                <a:lnTo>
                  <a:pt x="979516" y="2459972"/>
                </a:lnTo>
                <a:lnTo>
                  <a:pt x="0" y="24599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5400000">
            <a:off x="17223991" y="-136779"/>
            <a:ext cx="979516" cy="2459973"/>
          </a:xfrm>
          <a:custGeom>
            <a:avLst/>
            <a:gdLst/>
            <a:ahLst/>
            <a:cxnLst/>
            <a:rect r="r" b="b" t="t" l="l"/>
            <a:pathLst>
              <a:path h="2459973" w="979516">
                <a:moveTo>
                  <a:pt x="0" y="0"/>
                </a:moveTo>
                <a:lnTo>
                  <a:pt x="979516" y="0"/>
                </a:lnTo>
                <a:lnTo>
                  <a:pt x="979516" y="2459972"/>
                </a:lnTo>
                <a:lnTo>
                  <a:pt x="0" y="2459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5400000">
            <a:off x="6439451" y="342393"/>
            <a:ext cx="1812532" cy="2334643"/>
          </a:xfrm>
          <a:custGeom>
            <a:avLst/>
            <a:gdLst/>
            <a:ahLst/>
            <a:cxnLst/>
            <a:rect r="r" b="b" t="t" l="l"/>
            <a:pathLst>
              <a:path h="2334643" w="1812532">
                <a:moveTo>
                  <a:pt x="0" y="0"/>
                </a:moveTo>
                <a:lnTo>
                  <a:pt x="1812532" y="0"/>
                </a:lnTo>
                <a:lnTo>
                  <a:pt x="1812532" y="2334643"/>
                </a:lnTo>
                <a:lnTo>
                  <a:pt x="0" y="23346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5400000">
            <a:off x="8492507" y="6584238"/>
            <a:ext cx="2517057" cy="2073140"/>
          </a:xfrm>
          <a:custGeom>
            <a:avLst/>
            <a:gdLst/>
            <a:ahLst/>
            <a:cxnLst/>
            <a:rect r="r" b="b" t="t" l="l"/>
            <a:pathLst>
              <a:path h="2073140" w="2517057">
                <a:moveTo>
                  <a:pt x="0" y="0"/>
                </a:moveTo>
                <a:lnTo>
                  <a:pt x="2517058" y="0"/>
                </a:lnTo>
                <a:lnTo>
                  <a:pt x="2517058" y="2073140"/>
                </a:lnTo>
                <a:lnTo>
                  <a:pt x="0" y="20731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217688" y="-211897"/>
            <a:ext cx="544058" cy="815345"/>
          </a:xfrm>
          <a:custGeom>
            <a:avLst/>
            <a:gdLst/>
            <a:ahLst/>
            <a:cxnLst/>
            <a:rect r="r" b="b" t="t" l="l"/>
            <a:pathLst>
              <a:path h="815345" w="544058">
                <a:moveTo>
                  <a:pt x="0" y="0"/>
                </a:moveTo>
                <a:lnTo>
                  <a:pt x="544058" y="0"/>
                </a:lnTo>
                <a:lnTo>
                  <a:pt x="544058" y="815346"/>
                </a:lnTo>
                <a:lnTo>
                  <a:pt x="0" y="81534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B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2665360" y="-4000500"/>
            <a:ext cx="12995380" cy="18288000"/>
          </a:xfrm>
          <a:custGeom>
            <a:avLst/>
            <a:gdLst/>
            <a:ahLst/>
            <a:cxnLst/>
            <a:rect r="r" b="b" t="t" l="l"/>
            <a:pathLst>
              <a:path h="18288000" w="1299538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354858" y="4781550"/>
            <a:ext cx="15904442" cy="0"/>
          </a:xfrm>
          <a:prstGeom prst="line">
            <a:avLst/>
          </a:prstGeom>
          <a:ln cap="flat" w="9525">
            <a:solidFill>
              <a:srgbClr val="536D4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102187"/>
            <a:ext cx="969368" cy="1041313"/>
          </a:xfrm>
          <a:custGeom>
            <a:avLst/>
            <a:gdLst/>
            <a:ahLst/>
            <a:cxnLst/>
            <a:rect r="r" b="b" t="t" l="l"/>
            <a:pathLst>
              <a:path h="1041313" w="969368">
                <a:moveTo>
                  <a:pt x="0" y="0"/>
                </a:moveTo>
                <a:lnTo>
                  <a:pt x="969368" y="0"/>
                </a:lnTo>
                <a:lnTo>
                  <a:pt x="969368" y="1041313"/>
                </a:lnTo>
                <a:lnTo>
                  <a:pt x="0" y="1041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4102187"/>
            <a:ext cx="969368" cy="1041313"/>
          </a:xfrm>
          <a:custGeom>
            <a:avLst/>
            <a:gdLst/>
            <a:ahLst/>
            <a:cxnLst/>
            <a:rect r="r" b="b" t="t" l="l"/>
            <a:pathLst>
              <a:path h="1041313" w="969368">
                <a:moveTo>
                  <a:pt x="0" y="0"/>
                </a:moveTo>
                <a:lnTo>
                  <a:pt x="969368" y="0"/>
                </a:lnTo>
                <a:lnTo>
                  <a:pt x="969368" y="1041313"/>
                </a:lnTo>
                <a:lnTo>
                  <a:pt x="0" y="1041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rot="5400000">
            <a:off x="8629650" y="628650"/>
            <a:ext cx="1028700" cy="18288000"/>
          </a:xfrm>
          <a:prstGeom prst="rect">
            <a:avLst/>
          </a:prstGeom>
          <a:solidFill>
            <a:srgbClr val="EFE293"/>
          </a:solidFill>
        </p:spPr>
      </p:sp>
      <p:sp>
        <p:nvSpPr>
          <p:cNvPr name="AutoShape 7" id="7"/>
          <p:cNvSpPr/>
          <p:nvPr/>
        </p:nvSpPr>
        <p:spPr>
          <a:xfrm>
            <a:off x="1028700" y="9764651"/>
            <a:ext cx="16230600" cy="0"/>
          </a:xfrm>
          <a:prstGeom prst="line">
            <a:avLst/>
          </a:prstGeom>
          <a:ln cap="flat" w="9525">
            <a:solidFill>
              <a:srgbClr val="536D4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5400000">
            <a:off x="14915187" y="-280341"/>
            <a:ext cx="4035321" cy="3323637"/>
          </a:xfrm>
          <a:custGeom>
            <a:avLst/>
            <a:gdLst/>
            <a:ahLst/>
            <a:cxnLst/>
            <a:rect r="r" b="b" t="t" l="l"/>
            <a:pathLst>
              <a:path h="3323637" w="4035321">
                <a:moveTo>
                  <a:pt x="0" y="0"/>
                </a:moveTo>
                <a:lnTo>
                  <a:pt x="4035321" y="0"/>
                </a:lnTo>
                <a:lnTo>
                  <a:pt x="4035321" y="3323637"/>
                </a:lnTo>
                <a:lnTo>
                  <a:pt x="0" y="33236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13972957" y="1029651"/>
            <a:ext cx="2255636" cy="2905386"/>
          </a:xfrm>
          <a:custGeom>
            <a:avLst/>
            <a:gdLst/>
            <a:ahLst/>
            <a:cxnLst/>
            <a:rect r="r" b="b" t="t" l="l"/>
            <a:pathLst>
              <a:path h="2905386" w="2255636">
                <a:moveTo>
                  <a:pt x="0" y="0"/>
                </a:moveTo>
                <a:lnTo>
                  <a:pt x="2255636" y="0"/>
                </a:lnTo>
                <a:lnTo>
                  <a:pt x="2255636" y="2905386"/>
                </a:lnTo>
                <a:lnTo>
                  <a:pt x="0" y="29053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463072" y="2137618"/>
            <a:ext cx="1755549" cy="689452"/>
          </a:xfrm>
          <a:custGeom>
            <a:avLst/>
            <a:gdLst/>
            <a:ahLst/>
            <a:cxnLst/>
            <a:rect r="r" b="b" t="t" l="l"/>
            <a:pathLst>
              <a:path h="689452" w="1755549">
                <a:moveTo>
                  <a:pt x="0" y="0"/>
                </a:moveTo>
                <a:lnTo>
                  <a:pt x="1755549" y="0"/>
                </a:lnTo>
                <a:lnTo>
                  <a:pt x="1755549" y="689452"/>
                </a:lnTo>
                <a:lnTo>
                  <a:pt x="0" y="6894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2276475"/>
            <a:ext cx="6319435" cy="3381375"/>
          </a:xfrm>
          <a:custGeom>
            <a:avLst/>
            <a:gdLst/>
            <a:ahLst/>
            <a:cxnLst/>
            <a:rect r="r" b="b" t="t" l="l"/>
            <a:pathLst>
              <a:path h="3381375" w="6319435">
                <a:moveTo>
                  <a:pt x="0" y="0"/>
                </a:moveTo>
                <a:lnTo>
                  <a:pt x="6319435" y="0"/>
                </a:lnTo>
                <a:lnTo>
                  <a:pt x="6319435" y="3381375"/>
                </a:lnTo>
                <a:lnTo>
                  <a:pt x="0" y="338137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9545" r="0" b="-9545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850688" y="2276475"/>
            <a:ext cx="6742118" cy="3381375"/>
          </a:xfrm>
          <a:custGeom>
            <a:avLst/>
            <a:gdLst/>
            <a:ahLst/>
            <a:cxnLst/>
            <a:rect r="r" b="b" t="t" l="l"/>
            <a:pathLst>
              <a:path h="3381375" w="6742118">
                <a:moveTo>
                  <a:pt x="0" y="0"/>
                </a:moveTo>
                <a:lnTo>
                  <a:pt x="6742118" y="0"/>
                </a:lnTo>
                <a:lnTo>
                  <a:pt x="6742118" y="3381375"/>
                </a:lnTo>
                <a:lnTo>
                  <a:pt x="0" y="338137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5829" r="0" b="-5829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28700" y="5657850"/>
            <a:ext cx="3364925" cy="3083953"/>
            <a:chOff x="0" y="0"/>
            <a:chExt cx="4486566" cy="4111938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9525"/>
              <a:ext cx="4486566" cy="199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60"/>
                </a:lnSpc>
                <a:spcBef>
                  <a:spcPct val="0"/>
                </a:spcBef>
              </a:pPr>
              <a:r>
                <a:rPr lang="en-US" b="true" sz="3300">
                  <a:solidFill>
                    <a:srgbClr val="211C01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XAMPP Installation Complete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2290123"/>
              <a:ext cx="4486566" cy="18218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30"/>
                </a:lnSpc>
              </a:pPr>
              <a:r>
                <a:rPr lang="en-US" b="true" sz="2100">
                  <a:solidFill>
                    <a:srgbClr val="211C0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Successfully installed XAMPP, enabling local server and database management for the project.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144000" y="5657850"/>
            <a:ext cx="3364925" cy="2588653"/>
            <a:chOff x="0" y="0"/>
            <a:chExt cx="4486566" cy="3451538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9525"/>
              <a:ext cx="4486566" cy="1330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60"/>
                </a:lnSpc>
                <a:spcBef>
                  <a:spcPct val="0"/>
                </a:spcBef>
              </a:pPr>
              <a:r>
                <a:rPr lang="en-US" b="true" sz="3300">
                  <a:solidFill>
                    <a:srgbClr val="211C01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Android Studio Setup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629723"/>
              <a:ext cx="4486566" cy="18218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30"/>
                </a:lnSpc>
              </a:pPr>
              <a:r>
                <a:rPr lang="en-US" b="true" sz="2100">
                  <a:solidFill>
                    <a:srgbClr val="211C0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Configured Android Studio for Flutter development, establishing a robust development environment.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31008" y="1019175"/>
            <a:ext cx="11963007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839"/>
              </a:lnSpc>
              <a:spcBef>
                <a:spcPct val="0"/>
              </a:spcBef>
            </a:pPr>
            <a:r>
              <a:rPr lang="en-US" sz="8199">
                <a:solidFill>
                  <a:srgbClr val="211C01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DEVELOPMENT SETUP TIMELINE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B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2646310" y="-4000500"/>
            <a:ext cx="12995380" cy="18288000"/>
          </a:xfrm>
          <a:custGeom>
            <a:avLst/>
            <a:gdLst/>
            <a:ahLst/>
            <a:cxnLst/>
            <a:rect r="r" b="b" t="t" l="l"/>
            <a:pathLst>
              <a:path h="18288000" w="1299538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354858" y="4781550"/>
            <a:ext cx="15904442" cy="0"/>
          </a:xfrm>
          <a:prstGeom prst="line">
            <a:avLst/>
          </a:prstGeom>
          <a:ln cap="flat" w="9525">
            <a:solidFill>
              <a:srgbClr val="536D4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5657850"/>
            <a:ext cx="3364925" cy="2588653"/>
            <a:chOff x="0" y="0"/>
            <a:chExt cx="4486566" cy="345153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4486566" cy="1330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60"/>
                </a:lnSpc>
                <a:spcBef>
                  <a:spcPct val="0"/>
                </a:spcBef>
              </a:pPr>
              <a:r>
                <a:rPr lang="en-US" b="true" sz="3300">
                  <a:solidFill>
                    <a:srgbClr val="211C01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Password Encryption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629723"/>
              <a:ext cx="4486566" cy="18218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30"/>
                </a:lnSpc>
              </a:pPr>
              <a:r>
                <a:rPr lang="en-US" b="true" sz="2100">
                  <a:solidFill>
                    <a:srgbClr val="211C0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Implemented </a:t>
              </a:r>
              <a:r>
                <a:rPr lang="en-US" b="true" sz="2100">
                  <a:solidFill>
                    <a:srgbClr val="211C01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strong encryption</a:t>
              </a:r>
              <a:r>
                <a:rPr lang="en-US" b="true" sz="2100">
                  <a:solidFill>
                    <a:srgbClr val="211C0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 for user passwords to enhance data security.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418966" y="5657850"/>
            <a:ext cx="3364925" cy="1750453"/>
            <a:chOff x="0" y="0"/>
            <a:chExt cx="4486566" cy="233393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"/>
              <a:ext cx="4486566" cy="669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60"/>
                </a:lnSpc>
                <a:spcBef>
                  <a:spcPct val="0"/>
                </a:spcBef>
              </a:pPr>
              <a:r>
                <a:rPr lang="en-US" b="true" sz="3300">
                  <a:solidFill>
                    <a:srgbClr val="211C01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Role Access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969323"/>
              <a:ext cx="4486566" cy="1364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30"/>
                </a:lnSpc>
              </a:pPr>
              <a:r>
                <a:rPr lang="en-US" b="true" sz="2100">
                  <a:solidFill>
                    <a:srgbClr val="211C0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Established clear role-based access controls to limit user permissions effectively.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28700" y="4102187"/>
            <a:ext cx="969368" cy="1041313"/>
          </a:xfrm>
          <a:custGeom>
            <a:avLst/>
            <a:gdLst/>
            <a:ahLst/>
            <a:cxnLst/>
            <a:rect r="r" b="b" t="t" l="l"/>
            <a:pathLst>
              <a:path h="1041313" w="969368">
                <a:moveTo>
                  <a:pt x="0" y="0"/>
                </a:moveTo>
                <a:lnTo>
                  <a:pt x="969368" y="0"/>
                </a:lnTo>
                <a:lnTo>
                  <a:pt x="969368" y="1041313"/>
                </a:lnTo>
                <a:lnTo>
                  <a:pt x="0" y="1041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418966" y="4102187"/>
            <a:ext cx="969368" cy="1041313"/>
          </a:xfrm>
          <a:custGeom>
            <a:avLst/>
            <a:gdLst/>
            <a:ahLst/>
            <a:cxnLst/>
            <a:rect r="r" b="b" t="t" l="l"/>
            <a:pathLst>
              <a:path h="1041313" w="969368">
                <a:moveTo>
                  <a:pt x="0" y="0"/>
                </a:moveTo>
                <a:lnTo>
                  <a:pt x="969368" y="0"/>
                </a:lnTo>
                <a:lnTo>
                  <a:pt x="969368" y="1041313"/>
                </a:lnTo>
                <a:lnTo>
                  <a:pt x="0" y="1041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809233" y="4102187"/>
            <a:ext cx="969368" cy="1041313"/>
          </a:xfrm>
          <a:custGeom>
            <a:avLst/>
            <a:gdLst/>
            <a:ahLst/>
            <a:cxnLst/>
            <a:rect r="r" b="b" t="t" l="l"/>
            <a:pathLst>
              <a:path h="1041313" w="969368">
                <a:moveTo>
                  <a:pt x="0" y="0"/>
                </a:moveTo>
                <a:lnTo>
                  <a:pt x="969368" y="0"/>
                </a:lnTo>
                <a:lnTo>
                  <a:pt x="969368" y="1041313"/>
                </a:lnTo>
                <a:lnTo>
                  <a:pt x="0" y="1041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 rot="5400000">
            <a:off x="8629650" y="628650"/>
            <a:ext cx="1028700" cy="18288000"/>
          </a:xfrm>
          <a:prstGeom prst="rect">
            <a:avLst/>
          </a:prstGeom>
          <a:solidFill>
            <a:srgbClr val="EFE293"/>
          </a:solidFill>
        </p:spPr>
      </p:sp>
      <p:sp>
        <p:nvSpPr>
          <p:cNvPr name="AutoShape 14" id="14"/>
          <p:cNvSpPr/>
          <p:nvPr/>
        </p:nvSpPr>
        <p:spPr>
          <a:xfrm>
            <a:off x="1028700" y="9764651"/>
            <a:ext cx="16230600" cy="0"/>
          </a:xfrm>
          <a:prstGeom prst="line">
            <a:avLst/>
          </a:prstGeom>
          <a:ln cap="flat" w="9525">
            <a:solidFill>
              <a:srgbClr val="536D4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13809233" y="5657850"/>
            <a:ext cx="3364925" cy="2588653"/>
            <a:chOff x="0" y="0"/>
            <a:chExt cx="4486566" cy="3451538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9525"/>
              <a:ext cx="4486566" cy="1330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60"/>
                </a:lnSpc>
                <a:spcBef>
                  <a:spcPct val="0"/>
                </a:spcBef>
              </a:pPr>
              <a:r>
                <a:rPr lang="en-US" b="true" sz="3300">
                  <a:solidFill>
                    <a:srgbClr val="211C01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HTTPS Implementation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629723"/>
              <a:ext cx="4486566" cy="18218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30"/>
                </a:lnSpc>
              </a:pPr>
              <a:r>
                <a:rPr lang="en-US" b="true" sz="2100">
                  <a:solidFill>
                    <a:srgbClr val="211C0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Transitioned to HTTPS for secure communications, ensuring data integrity and privacy.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5400000">
            <a:off x="14915187" y="-280341"/>
            <a:ext cx="4035321" cy="3323637"/>
          </a:xfrm>
          <a:custGeom>
            <a:avLst/>
            <a:gdLst/>
            <a:ahLst/>
            <a:cxnLst/>
            <a:rect r="r" b="b" t="t" l="l"/>
            <a:pathLst>
              <a:path h="3323637" w="4035321">
                <a:moveTo>
                  <a:pt x="0" y="0"/>
                </a:moveTo>
                <a:lnTo>
                  <a:pt x="4035321" y="0"/>
                </a:lnTo>
                <a:lnTo>
                  <a:pt x="4035321" y="3323637"/>
                </a:lnTo>
                <a:lnTo>
                  <a:pt x="0" y="33236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5400000">
            <a:off x="13972957" y="1029651"/>
            <a:ext cx="2255636" cy="2905386"/>
          </a:xfrm>
          <a:custGeom>
            <a:avLst/>
            <a:gdLst/>
            <a:ahLst/>
            <a:cxnLst/>
            <a:rect r="r" b="b" t="t" l="l"/>
            <a:pathLst>
              <a:path h="2905386" w="2255636">
                <a:moveTo>
                  <a:pt x="0" y="0"/>
                </a:moveTo>
                <a:lnTo>
                  <a:pt x="2255636" y="0"/>
                </a:lnTo>
                <a:lnTo>
                  <a:pt x="2255636" y="2905386"/>
                </a:lnTo>
                <a:lnTo>
                  <a:pt x="0" y="29053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463072" y="2137618"/>
            <a:ext cx="1755549" cy="689452"/>
          </a:xfrm>
          <a:custGeom>
            <a:avLst/>
            <a:gdLst/>
            <a:ahLst/>
            <a:cxnLst/>
            <a:rect r="r" b="b" t="t" l="l"/>
            <a:pathLst>
              <a:path h="689452" w="1755549">
                <a:moveTo>
                  <a:pt x="0" y="0"/>
                </a:moveTo>
                <a:lnTo>
                  <a:pt x="1755549" y="0"/>
                </a:lnTo>
                <a:lnTo>
                  <a:pt x="1755549" y="689452"/>
                </a:lnTo>
                <a:lnTo>
                  <a:pt x="0" y="6894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31008" y="1019175"/>
            <a:ext cx="11963007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839"/>
              </a:lnSpc>
              <a:spcBef>
                <a:spcPct val="0"/>
              </a:spcBef>
            </a:pPr>
            <a:r>
              <a:rPr lang="en-US" sz="8199">
                <a:solidFill>
                  <a:srgbClr val="211C01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SECURITY MEASURES TIMELINE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B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2646310" y="-4000500"/>
            <a:ext cx="12995380" cy="18288000"/>
          </a:xfrm>
          <a:custGeom>
            <a:avLst/>
            <a:gdLst/>
            <a:ahLst/>
            <a:cxnLst/>
            <a:rect r="r" b="b" t="t" l="l"/>
            <a:pathLst>
              <a:path h="18288000" w="1299538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354858" y="4781550"/>
            <a:ext cx="15904442" cy="0"/>
          </a:xfrm>
          <a:prstGeom prst="line">
            <a:avLst/>
          </a:prstGeom>
          <a:ln cap="flat" w="9525">
            <a:solidFill>
              <a:srgbClr val="536D4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102187"/>
            <a:ext cx="969368" cy="1041313"/>
          </a:xfrm>
          <a:custGeom>
            <a:avLst/>
            <a:gdLst/>
            <a:ahLst/>
            <a:cxnLst/>
            <a:rect r="r" b="b" t="t" l="l"/>
            <a:pathLst>
              <a:path h="1041313" w="969368">
                <a:moveTo>
                  <a:pt x="0" y="0"/>
                </a:moveTo>
                <a:lnTo>
                  <a:pt x="969368" y="0"/>
                </a:lnTo>
                <a:lnTo>
                  <a:pt x="969368" y="1041313"/>
                </a:lnTo>
                <a:lnTo>
                  <a:pt x="0" y="1041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288829" y="4102187"/>
            <a:ext cx="969368" cy="1041313"/>
          </a:xfrm>
          <a:custGeom>
            <a:avLst/>
            <a:gdLst/>
            <a:ahLst/>
            <a:cxnLst/>
            <a:rect r="r" b="b" t="t" l="l"/>
            <a:pathLst>
              <a:path h="1041313" w="969368">
                <a:moveTo>
                  <a:pt x="0" y="0"/>
                </a:moveTo>
                <a:lnTo>
                  <a:pt x="969368" y="0"/>
                </a:lnTo>
                <a:lnTo>
                  <a:pt x="969368" y="1041313"/>
                </a:lnTo>
                <a:lnTo>
                  <a:pt x="0" y="1041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48958" y="4102187"/>
            <a:ext cx="969368" cy="1041313"/>
          </a:xfrm>
          <a:custGeom>
            <a:avLst/>
            <a:gdLst/>
            <a:ahLst/>
            <a:cxnLst/>
            <a:rect r="r" b="b" t="t" l="l"/>
            <a:pathLst>
              <a:path h="1041313" w="969368">
                <a:moveTo>
                  <a:pt x="0" y="0"/>
                </a:moveTo>
                <a:lnTo>
                  <a:pt x="969368" y="0"/>
                </a:lnTo>
                <a:lnTo>
                  <a:pt x="969368" y="1041313"/>
                </a:lnTo>
                <a:lnTo>
                  <a:pt x="0" y="1041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809233" y="4102187"/>
            <a:ext cx="969368" cy="1041313"/>
          </a:xfrm>
          <a:custGeom>
            <a:avLst/>
            <a:gdLst/>
            <a:ahLst/>
            <a:cxnLst/>
            <a:rect r="r" b="b" t="t" l="l"/>
            <a:pathLst>
              <a:path h="1041313" w="969368">
                <a:moveTo>
                  <a:pt x="0" y="0"/>
                </a:moveTo>
                <a:lnTo>
                  <a:pt x="969368" y="0"/>
                </a:lnTo>
                <a:lnTo>
                  <a:pt x="969368" y="1041313"/>
                </a:lnTo>
                <a:lnTo>
                  <a:pt x="0" y="1041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rot="5400000">
            <a:off x="8629650" y="628650"/>
            <a:ext cx="1028700" cy="18288000"/>
          </a:xfrm>
          <a:prstGeom prst="rect">
            <a:avLst/>
          </a:prstGeom>
          <a:solidFill>
            <a:srgbClr val="EFE293"/>
          </a:solidFill>
        </p:spPr>
      </p:sp>
      <p:sp>
        <p:nvSpPr>
          <p:cNvPr name="AutoShape 9" id="9"/>
          <p:cNvSpPr/>
          <p:nvPr/>
        </p:nvSpPr>
        <p:spPr>
          <a:xfrm>
            <a:off x="1028700" y="9764651"/>
            <a:ext cx="16230600" cy="0"/>
          </a:xfrm>
          <a:prstGeom prst="line">
            <a:avLst/>
          </a:prstGeom>
          <a:ln cap="flat" w="9525">
            <a:solidFill>
              <a:srgbClr val="536D4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028700" y="5657850"/>
            <a:ext cx="3364925" cy="1750453"/>
            <a:chOff x="0" y="0"/>
            <a:chExt cx="4486566" cy="2333938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9525"/>
              <a:ext cx="4486566" cy="669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60"/>
                </a:lnSpc>
                <a:spcBef>
                  <a:spcPct val="0"/>
                </a:spcBef>
              </a:pPr>
              <a:r>
                <a:rPr lang="en-US" b="true" sz="3300">
                  <a:solidFill>
                    <a:srgbClr val="211C01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Event Updates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969323"/>
              <a:ext cx="4486566" cy="1364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30"/>
                </a:lnSpc>
              </a:pPr>
              <a:r>
                <a:rPr lang="en-US" b="true" sz="2100">
                  <a:solidFill>
                    <a:srgbClr val="211C0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Implemented system for </a:t>
              </a:r>
              <a:r>
                <a:rPr lang="en-US" b="true" sz="2100">
                  <a:solidFill>
                    <a:srgbClr val="211C01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instant notifications</a:t>
              </a:r>
              <a:r>
                <a:rPr lang="en-US" b="true" sz="2100">
                  <a:solidFill>
                    <a:srgbClr val="211C0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 of food donations and requests.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288829" y="5657850"/>
            <a:ext cx="3364925" cy="2245753"/>
            <a:chOff x="0" y="0"/>
            <a:chExt cx="4486566" cy="2994338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9525"/>
              <a:ext cx="4486566" cy="1330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60"/>
                </a:lnSpc>
                <a:spcBef>
                  <a:spcPct val="0"/>
                </a:spcBef>
              </a:pPr>
              <a:r>
                <a:rPr lang="en-US" b="true" sz="3300">
                  <a:solidFill>
                    <a:srgbClr val="211C01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Conflict Resolution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629723"/>
              <a:ext cx="4486566" cy="1364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30"/>
                </a:lnSpc>
              </a:pPr>
              <a:r>
                <a:rPr lang="en-US" b="true" sz="2100">
                  <a:solidFill>
                    <a:srgbClr val="211C0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Developed protocols to handle </a:t>
              </a:r>
              <a:r>
                <a:rPr lang="en-US" b="true" sz="2100">
                  <a:solidFill>
                    <a:srgbClr val="211C01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discrepancies</a:t>
              </a:r>
              <a:r>
                <a:rPr lang="en-US" b="true" sz="2100">
                  <a:solidFill>
                    <a:srgbClr val="211C0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 during food matching for users.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548958" y="5657850"/>
            <a:ext cx="3364925" cy="2588653"/>
            <a:chOff x="0" y="0"/>
            <a:chExt cx="4486566" cy="3451538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9525"/>
              <a:ext cx="4486566" cy="1330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60"/>
                </a:lnSpc>
                <a:spcBef>
                  <a:spcPct val="0"/>
                </a:spcBef>
              </a:pPr>
              <a:r>
                <a:rPr lang="en-US" b="true" sz="3300">
                  <a:solidFill>
                    <a:srgbClr val="211C01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Offline Consistency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629723"/>
              <a:ext cx="4486566" cy="18218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30"/>
                </a:lnSpc>
              </a:pPr>
              <a:r>
                <a:rPr lang="en-US" b="true" sz="2100">
                  <a:solidFill>
                    <a:srgbClr val="211C0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Achieved seamless functionality during </a:t>
              </a:r>
              <a:r>
                <a:rPr lang="en-US" b="true" sz="2100">
                  <a:solidFill>
                    <a:srgbClr val="211C01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intermittent connectivity</a:t>
              </a:r>
              <a:r>
                <a:rPr lang="en-US" b="true" sz="2100">
                  <a:solidFill>
                    <a:srgbClr val="211C0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 for user experience.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809233" y="5657850"/>
            <a:ext cx="3364925" cy="2588653"/>
            <a:chOff x="0" y="0"/>
            <a:chExt cx="4486566" cy="3451538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9525"/>
              <a:ext cx="4486566" cy="1330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60"/>
                </a:lnSpc>
                <a:spcBef>
                  <a:spcPct val="0"/>
                </a:spcBef>
              </a:pPr>
              <a:r>
                <a:rPr lang="en-US" b="true" sz="3300">
                  <a:solidFill>
                    <a:srgbClr val="211C01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Performance Optimization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629723"/>
              <a:ext cx="4486566" cy="18218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30"/>
                </a:lnSpc>
              </a:pPr>
              <a:r>
                <a:rPr lang="en-US" b="true" sz="2100">
                  <a:solidFill>
                    <a:srgbClr val="211C0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Enhanced real-time operations to ensure </a:t>
              </a:r>
              <a:r>
                <a:rPr lang="en-US" b="true" sz="2100">
                  <a:solidFill>
                    <a:srgbClr val="211C01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minimal latency</a:t>
              </a:r>
              <a:r>
                <a:rPr lang="en-US" b="true" sz="2100">
                  <a:solidFill>
                    <a:srgbClr val="211C0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 and increased reliability.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5400000">
            <a:off x="14915187" y="-280341"/>
            <a:ext cx="4035321" cy="3323637"/>
          </a:xfrm>
          <a:custGeom>
            <a:avLst/>
            <a:gdLst/>
            <a:ahLst/>
            <a:cxnLst/>
            <a:rect r="r" b="b" t="t" l="l"/>
            <a:pathLst>
              <a:path h="3323637" w="4035321">
                <a:moveTo>
                  <a:pt x="0" y="0"/>
                </a:moveTo>
                <a:lnTo>
                  <a:pt x="4035321" y="0"/>
                </a:lnTo>
                <a:lnTo>
                  <a:pt x="4035321" y="3323637"/>
                </a:lnTo>
                <a:lnTo>
                  <a:pt x="0" y="33236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5400000">
            <a:off x="13972957" y="1029651"/>
            <a:ext cx="2255636" cy="2905386"/>
          </a:xfrm>
          <a:custGeom>
            <a:avLst/>
            <a:gdLst/>
            <a:ahLst/>
            <a:cxnLst/>
            <a:rect r="r" b="b" t="t" l="l"/>
            <a:pathLst>
              <a:path h="2905386" w="2255636">
                <a:moveTo>
                  <a:pt x="0" y="0"/>
                </a:moveTo>
                <a:lnTo>
                  <a:pt x="2255636" y="0"/>
                </a:lnTo>
                <a:lnTo>
                  <a:pt x="2255636" y="2905386"/>
                </a:lnTo>
                <a:lnTo>
                  <a:pt x="0" y="29053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5463072" y="2137618"/>
            <a:ext cx="1755549" cy="689452"/>
          </a:xfrm>
          <a:custGeom>
            <a:avLst/>
            <a:gdLst/>
            <a:ahLst/>
            <a:cxnLst/>
            <a:rect r="r" b="b" t="t" l="l"/>
            <a:pathLst>
              <a:path h="689452" w="1755549">
                <a:moveTo>
                  <a:pt x="0" y="0"/>
                </a:moveTo>
                <a:lnTo>
                  <a:pt x="1755549" y="0"/>
                </a:lnTo>
                <a:lnTo>
                  <a:pt x="1755549" y="689452"/>
                </a:lnTo>
                <a:lnTo>
                  <a:pt x="0" y="6894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31008" y="1019175"/>
            <a:ext cx="11963007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839"/>
              </a:lnSpc>
              <a:spcBef>
                <a:spcPct val="0"/>
              </a:spcBef>
            </a:pPr>
            <a:r>
              <a:rPr lang="en-US" sz="8199">
                <a:solidFill>
                  <a:srgbClr val="211C01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REAL-TIME SYNC TIMELINE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B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2646310" y="-4000500"/>
            <a:ext cx="12995380" cy="18288000"/>
          </a:xfrm>
          <a:custGeom>
            <a:avLst/>
            <a:gdLst/>
            <a:ahLst/>
            <a:cxnLst/>
            <a:rect r="r" b="b" t="t" l="l"/>
            <a:pathLst>
              <a:path h="18288000" w="1299538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354858" y="4781550"/>
            <a:ext cx="15904442" cy="0"/>
          </a:xfrm>
          <a:prstGeom prst="line">
            <a:avLst/>
          </a:prstGeom>
          <a:ln cap="flat" w="9525">
            <a:solidFill>
              <a:srgbClr val="536D4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102187"/>
            <a:ext cx="969368" cy="1041313"/>
          </a:xfrm>
          <a:custGeom>
            <a:avLst/>
            <a:gdLst/>
            <a:ahLst/>
            <a:cxnLst/>
            <a:rect r="r" b="b" t="t" l="l"/>
            <a:pathLst>
              <a:path h="1041313" w="969368">
                <a:moveTo>
                  <a:pt x="0" y="0"/>
                </a:moveTo>
                <a:lnTo>
                  <a:pt x="969368" y="0"/>
                </a:lnTo>
                <a:lnTo>
                  <a:pt x="969368" y="1041313"/>
                </a:lnTo>
                <a:lnTo>
                  <a:pt x="0" y="1041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73346" y="4102187"/>
            <a:ext cx="969368" cy="1041313"/>
          </a:xfrm>
          <a:custGeom>
            <a:avLst/>
            <a:gdLst/>
            <a:ahLst/>
            <a:cxnLst/>
            <a:rect r="r" b="b" t="t" l="l"/>
            <a:pathLst>
              <a:path h="1041313" w="969368">
                <a:moveTo>
                  <a:pt x="0" y="0"/>
                </a:moveTo>
                <a:lnTo>
                  <a:pt x="969368" y="0"/>
                </a:lnTo>
                <a:lnTo>
                  <a:pt x="969368" y="1041313"/>
                </a:lnTo>
                <a:lnTo>
                  <a:pt x="0" y="1041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717992" y="4102187"/>
            <a:ext cx="969368" cy="1041313"/>
          </a:xfrm>
          <a:custGeom>
            <a:avLst/>
            <a:gdLst/>
            <a:ahLst/>
            <a:cxnLst/>
            <a:rect r="r" b="b" t="t" l="l"/>
            <a:pathLst>
              <a:path h="1041313" w="969368">
                <a:moveTo>
                  <a:pt x="0" y="0"/>
                </a:moveTo>
                <a:lnTo>
                  <a:pt x="969368" y="0"/>
                </a:lnTo>
                <a:lnTo>
                  <a:pt x="969368" y="1041313"/>
                </a:lnTo>
                <a:lnTo>
                  <a:pt x="0" y="1041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062638" y="4102187"/>
            <a:ext cx="969368" cy="1041313"/>
          </a:xfrm>
          <a:custGeom>
            <a:avLst/>
            <a:gdLst/>
            <a:ahLst/>
            <a:cxnLst/>
            <a:rect r="r" b="b" t="t" l="l"/>
            <a:pathLst>
              <a:path h="1041313" w="969368">
                <a:moveTo>
                  <a:pt x="0" y="0"/>
                </a:moveTo>
                <a:lnTo>
                  <a:pt x="969369" y="0"/>
                </a:lnTo>
                <a:lnTo>
                  <a:pt x="969369" y="1041313"/>
                </a:lnTo>
                <a:lnTo>
                  <a:pt x="0" y="1041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407285" y="4102187"/>
            <a:ext cx="969368" cy="1041313"/>
          </a:xfrm>
          <a:custGeom>
            <a:avLst/>
            <a:gdLst/>
            <a:ahLst/>
            <a:cxnLst/>
            <a:rect r="r" b="b" t="t" l="l"/>
            <a:pathLst>
              <a:path h="1041313" w="969368">
                <a:moveTo>
                  <a:pt x="0" y="0"/>
                </a:moveTo>
                <a:lnTo>
                  <a:pt x="969368" y="0"/>
                </a:lnTo>
                <a:lnTo>
                  <a:pt x="969368" y="1041313"/>
                </a:lnTo>
                <a:lnTo>
                  <a:pt x="0" y="1041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 rot="5400000">
            <a:off x="8629650" y="628650"/>
            <a:ext cx="1028700" cy="18288000"/>
          </a:xfrm>
          <a:prstGeom prst="rect">
            <a:avLst/>
          </a:prstGeom>
          <a:solidFill>
            <a:srgbClr val="EFE293"/>
          </a:solidFill>
        </p:spPr>
      </p:sp>
      <p:sp>
        <p:nvSpPr>
          <p:cNvPr name="AutoShape 10" id="10"/>
          <p:cNvSpPr/>
          <p:nvPr/>
        </p:nvSpPr>
        <p:spPr>
          <a:xfrm>
            <a:off x="1028700" y="9764651"/>
            <a:ext cx="16230600" cy="0"/>
          </a:xfrm>
          <a:prstGeom prst="line">
            <a:avLst/>
          </a:prstGeom>
          <a:ln cap="flat" w="9525">
            <a:solidFill>
              <a:srgbClr val="536D4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1028700" y="5657867"/>
            <a:ext cx="2852015" cy="2588686"/>
            <a:chOff x="0" y="0"/>
            <a:chExt cx="3802687" cy="3451582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9525"/>
              <a:ext cx="3802687" cy="1330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60"/>
                </a:lnSpc>
                <a:spcBef>
                  <a:spcPct val="0"/>
                </a:spcBef>
              </a:pPr>
              <a:r>
                <a:rPr lang="en-US" b="true" sz="3300">
                  <a:solidFill>
                    <a:srgbClr val="211C01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Initial Unit Testing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629767"/>
              <a:ext cx="3802687" cy="18218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30"/>
                </a:lnSpc>
              </a:pPr>
              <a:r>
                <a:rPr lang="en-US" b="true" sz="2100">
                  <a:solidFill>
                    <a:srgbClr val="211C0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Conducted unit tests to verify individual components and their functionality.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373346" y="5657867"/>
            <a:ext cx="2852015" cy="2588686"/>
            <a:chOff x="0" y="0"/>
            <a:chExt cx="3802687" cy="3451582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9525"/>
              <a:ext cx="3802687" cy="1330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60"/>
                </a:lnSpc>
                <a:spcBef>
                  <a:spcPct val="0"/>
                </a:spcBef>
              </a:pPr>
              <a:r>
                <a:rPr lang="en-US" b="true" sz="3300">
                  <a:solidFill>
                    <a:srgbClr val="211C01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Integration Testing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629767"/>
              <a:ext cx="3802687" cy="18218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30"/>
                </a:lnSpc>
              </a:pPr>
              <a:r>
                <a:rPr lang="en-US" b="true" sz="2100">
                  <a:solidFill>
                    <a:srgbClr val="211C0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Assessed interaction between different modules to ensure seamless integration.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717992" y="5657867"/>
            <a:ext cx="2852015" cy="2588686"/>
            <a:chOff x="0" y="0"/>
            <a:chExt cx="3802687" cy="3451582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9525"/>
              <a:ext cx="3802687" cy="1330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60"/>
                </a:lnSpc>
                <a:spcBef>
                  <a:spcPct val="0"/>
                </a:spcBef>
              </a:pPr>
              <a:r>
                <a:rPr lang="en-US" b="true" sz="3300">
                  <a:solidFill>
                    <a:srgbClr val="211C01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Acceptance Testing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629767"/>
              <a:ext cx="3802687" cy="18218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30"/>
                </a:lnSpc>
              </a:pPr>
              <a:r>
                <a:rPr lang="en-US" b="true" sz="2100">
                  <a:solidFill>
                    <a:srgbClr val="211C0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Engaged end-users to validate the app meets project requirements and expectations.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062638" y="5657867"/>
            <a:ext cx="2852015" cy="2093386"/>
            <a:chOff x="0" y="0"/>
            <a:chExt cx="3802687" cy="2791182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9525"/>
              <a:ext cx="3802687" cy="669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60"/>
                </a:lnSpc>
                <a:spcBef>
                  <a:spcPct val="0"/>
                </a:spcBef>
              </a:pPr>
              <a:r>
                <a:rPr lang="en-US" b="true" sz="3300">
                  <a:solidFill>
                    <a:srgbClr val="211C01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Load Testing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969367"/>
              <a:ext cx="3802687" cy="18218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30"/>
                </a:lnSpc>
              </a:pPr>
              <a:r>
                <a:rPr lang="en-US" b="true" sz="2100">
                  <a:solidFill>
                    <a:srgbClr val="211C0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Evaluated app performance under high traffic to identify bottlenecks.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4407285" y="5657867"/>
            <a:ext cx="2852015" cy="2588686"/>
            <a:chOff x="0" y="0"/>
            <a:chExt cx="3802687" cy="3451582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9525"/>
              <a:ext cx="3802687" cy="1330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60"/>
                </a:lnSpc>
                <a:spcBef>
                  <a:spcPct val="0"/>
                </a:spcBef>
              </a:pPr>
              <a:r>
                <a:rPr lang="en-US" b="true" sz="3300">
                  <a:solidFill>
                    <a:srgbClr val="211C01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Security Testing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1629767"/>
              <a:ext cx="3802687" cy="18218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30"/>
                </a:lnSpc>
              </a:pPr>
              <a:r>
                <a:rPr lang="en-US" b="true" sz="2100">
                  <a:solidFill>
                    <a:srgbClr val="211C0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Performed security assessments to ensure data protection and vulnerability mitigation.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5400000">
            <a:off x="14915187" y="-280341"/>
            <a:ext cx="4035321" cy="3323637"/>
          </a:xfrm>
          <a:custGeom>
            <a:avLst/>
            <a:gdLst/>
            <a:ahLst/>
            <a:cxnLst/>
            <a:rect r="r" b="b" t="t" l="l"/>
            <a:pathLst>
              <a:path h="3323637" w="4035321">
                <a:moveTo>
                  <a:pt x="0" y="0"/>
                </a:moveTo>
                <a:lnTo>
                  <a:pt x="4035321" y="0"/>
                </a:lnTo>
                <a:lnTo>
                  <a:pt x="4035321" y="3323637"/>
                </a:lnTo>
                <a:lnTo>
                  <a:pt x="0" y="33236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5400000">
            <a:off x="13972957" y="1029651"/>
            <a:ext cx="2255636" cy="2905386"/>
          </a:xfrm>
          <a:custGeom>
            <a:avLst/>
            <a:gdLst/>
            <a:ahLst/>
            <a:cxnLst/>
            <a:rect r="r" b="b" t="t" l="l"/>
            <a:pathLst>
              <a:path h="2905386" w="2255636">
                <a:moveTo>
                  <a:pt x="0" y="0"/>
                </a:moveTo>
                <a:lnTo>
                  <a:pt x="2255636" y="0"/>
                </a:lnTo>
                <a:lnTo>
                  <a:pt x="2255636" y="2905386"/>
                </a:lnTo>
                <a:lnTo>
                  <a:pt x="0" y="29053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5463072" y="2137618"/>
            <a:ext cx="1755549" cy="689452"/>
          </a:xfrm>
          <a:custGeom>
            <a:avLst/>
            <a:gdLst/>
            <a:ahLst/>
            <a:cxnLst/>
            <a:rect r="r" b="b" t="t" l="l"/>
            <a:pathLst>
              <a:path h="689452" w="1755549">
                <a:moveTo>
                  <a:pt x="0" y="0"/>
                </a:moveTo>
                <a:lnTo>
                  <a:pt x="1755549" y="0"/>
                </a:lnTo>
                <a:lnTo>
                  <a:pt x="1755549" y="689452"/>
                </a:lnTo>
                <a:lnTo>
                  <a:pt x="0" y="6894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031008" y="1019175"/>
            <a:ext cx="11963007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839"/>
              </a:lnSpc>
              <a:spcBef>
                <a:spcPct val="0"/>
              </a:spcBef>
            </a:pPr>
            <a:r>
              <a:rPr lang="en-US" sz="8199">
                <a:solidFill>
                  <a:srgbClr val="211C01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TESTING MILESTONES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B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2646310" y="-4000500"/>
            <a:ext cx="12995380" cy="18288000"/>
          </a:xfrm>
          <a:custGeom>
            <a:avLst/>
            <a:gdLst/>
            <a:ahLst/>
            <a:cxnLst/>
            <a:rect r="r" b="b" t="t" l="l"/>
            <a:pathLst>
              <a:path h="18288000" w="1299538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85835"/>
            <a:ext cx="16230600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16"/>
              </a:lnSpc>
              <a:spcBef>
                <a:spcPct val="0"/>
              </a:spcBef>
            </a:pPr>
            <a:r>
              <a:rPr lang="en-US" sz="8097">
                <a:solidFill>
                  <a:srgbClr val="211C01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PERFORMANCE METRICS OVERVIEW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95119" y="7531707"/>
            <a:ext cx="6872472" cy="1064653"/>
            <a:chOff x="0" y="0"/>
            <a:chExt cx="9163295" cy="141953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9163295" cy="669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60"/>
                </a:lnSpc>
                <a:spcBef>
                  <a:spcPct val="0"/>
                </a:spcBef>
              </a:pPr>
              <a:r>
                <a:rPr lang="en-US" b="true" sz="3300">
                  <a:solidFill>
                    <a:srgbClr val="211C01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API Response Times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69323"/>
              <a:ext cx="9163295" cy="450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30"/>
                </a:lnSpc>
              </a:pPr>
              <a:r>
                <a:rPr lang="en-US" b="true" sz="2100">
                  <a:solidFill>
                    <a:srgbClr val="211C0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The API responds in under </a:t>
              </a:r>
              <a:r>
                <a:rPr lang="en-US" b="true" sz="2100">
                  <a:solidFill>
                    <a:srgbClr val="211C01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200 milliseconds</a:t>
              </a:r>
              <a:r>
                <a:rPr lang="en-US" b="true" sz="2100">
                  <a:solidFill>
                    <a:srgbClr val="211C0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320410" y="7531707"/>
            <a:ext cx="6872472" cy="1064653"/>
            <a:chOff x="0" y="0"/>
            <a:chExt cx="9163295" cy="141953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"/>
              <a:ext cx="9163295" cy="669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60"/>
                </a:lnSpc>
                <a:spcBef>
                  <a:spcPct val="0"/>
                </a:spcBef>
              </a:pPr>
              <a:r>
                <a:rPr lang="en-US" b="true" sz="3300">
                  <a:solidFill>
                    <a:srgbClr val="211C01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Launch Speed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969323"/>
              <a:ext cx="9163295" cy="450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30"/>
                </a:lnSpc>
              </a:pPr>
              <a:r>
                <a:rPr lang="en-US" b="true" sz="2100">
                  <a:solidFill>
                    <a:srgbClr val="211C0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The app launches in </a:t>
              </a:r>
              <a:r>
                <a:rPr lang="en-US" b="true" sz="2100">
                  <a:solidFill>
                    <a:srgbClr val="211C01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less than 3 seconds</a:t>
              </a:r>
              <a:r>
                <a:rPr lang="en-US" b="true" sz="2100">
                  <a:solidFill>
                    <a:srgbClr val="211C0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.</a:t>
              </a:r>
            </a:p>
          </p:txBody>
        </p:sp>
      </p:grpSp>
      <p:sp>
        <p:nvSpPr>
          <p:cNvPr name="AutoShape 10" id="10"/>
          <p:cNvSpPr/>
          <p:nvPr/>
        </p:nvSpPr>
        <p:spPr>
          <a:xfrm rot="5400000">
            <a:off x="8629650" y="628650"/>
            <a:ext cx="1028700" cy="18288000"/>
          </a:xfrm>
          <a:prstGeom prst="rect">
            <a:avLst/>
          </a:prstGeom>
          <a:solidFill>
            <a:srgbClr val="AF810C"/>
          </a:solidFill>
        </p:spPr>
      </p:sp>
      <p:sp>
        <p:nvSpPr>
          <p:cNvPr name="AutoShape 11" id="11"/>
          <p:cNvSpPr/>
          <p:nvPr/>
        </p:nvSpPr>
        <p:spPr>
          <a:xfrm>
            <a:off x="1028700" y="9764651"/>
            <a:ext cx="16230600" cy="0"/>
          </a:xfrm>
          <a:prstGeom prst="line">
            <a:avLst/>
          </a:prstGeom>
          <a:ln cap="flat" w="9525">
            <a:solidFill>
              <a:srgbClr val="EAB64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1763921" y="2576564"/>
            <a:ext cx="5534867" cy="4626494"/>
            <a:chOff x="0" y="0"/>
            <a:chExt cx="4983480" cy="4165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983480" cy="4165600"/>
            </a:xfrm>
            <a:custGeom>
              <a:avLst/>
              <a:gdLst/>
              <a:ahLst/>
              <a:cxnLst/>
              <a:rect r="r" b="b" t="t" l="l"/>
              <a:pathLst>
                <a:path h="4165600" w="4983480">
                  <a:moveTo>
                    <a:pt x="4537710" y="1230630"/>
                  </a:moveTo>
                  <a:cubicBezTo>
                    <a:pt x="4786630" y="1244600"/>
                    <a:pt x="4983480" y="1416050"/>
                    <a:pt x="4980940" y="1680210"/>
                  </a:cubicBezTo>
                  <a:cubicBezTo>
                    <a:pt x="4978400" y="1931670"/>
                    <a:pt x="4773930" y="2134870"/>
                    <a:pt x="4521200" y="2134870"/>
                  </a:cubicBezTo>
                  <a:cubicBezTo>
                    <a:pt x="4309110" y="2160270"/>
                    <a:pt x="3896360" y="2302510"/>
                    <a:pt x="4067810" y="2602230"/>
                  </a:cubicBezTo>
                  <a:cubicBezTo>
                    <a:pt x="4150360" y="2747010"/>
                    <a:pt x="4258310" y="2820670"/>
                    <a:pt x="4262120" y="3002280"/>
                  </a:cubicBezTo>
                  <a:cubicBezTo>
                    <a:pt x="4268470" y="3300730"/>
                    <a:pt x="3977640" y="3577590"/>
                    <a:pt x="3675380" y="3503930"/>
                  </a:cubicBezTo>
                  <a:cubicBezTo>
                    <a:pt x="3590290" y="3483610"/>
                    <a:pt x="3510280" y="3441700"/>
                    <a:pt x="3430270" y="3408680"/>
                  </a:cubicBezTo>
                  <a:cubicBezTo>
                    <a:pt x="3075940" y="3260090"/>
                    <a:pt x="2683510" y="3318510"/>
                    <a:pt x="2367280" y="3531870"/>
                  </a:cubicBezTo>
                  <a:cubicBezTo>
                    <a:pt x="2100580" y="3710940"/>
                    <a:pt x="1905000" y="3990340"/>
                    <a:pt x="1581150" y="4075430"/>
                  </a:cubicBezTo>
                  <a:cubicBezTo>
                    <a:pt x="1236980" y="4165600"/>
                    <a:pt x="855980" y="4089400"/>
                    <a:pt x="582930" y="3858260"/>
                  </a:cubicBezTo>
                  <a:cubicBezTo>
                    <a:pt x="349250" y="3657600"/>
                    <a:pt x="199390" y="3355340"/>
                    <a:pt x="201930" y="3048000"/>
                  </a:cubicBezTo>
                  <a:cubicBezTo>
                    <a:pt x="204470" y="2724150"/>
                    <a:pt x="365760" y="2429510"/>
                    <a:pt x="425450" y="2115820"/>
                  </a:cubicBezTo>
                  <a:cubicBezTo>
                    <a:pt x="459740" y="1931670"/>
                    <a:pt x="459740" y="1732280"/>
                    <a:pt x="393700" y="1554480"/>
                  </a:cubicBezTo>
                  <a:cubicBezTo>
                    <a:pt x="326390" y="1377950"/>
                    <a:pt x="177800" y="1267460"/>
                    <a:pt x="90170" y="1104900"/>
                  </a:cubicBezTo>
                  <a:cubicBezTo>
                    <a:pt x="33020" y="999490"/>
                    <a:pt x="0" y="877570"/>
                    <a:pt x="0" y="749300"/>
                  </a:cubicBezTo>
                  <a:cubicBezTo>
                    <a:pt x="0" y="335280"/>
                    <a:pt x="335280" y="0"/>
                    <a:pt x="749300" y="0"/>
                  </a:cubicBezTo>
                  <a:cubicBezTo>
                    <a:pt x="866140" y="0"/>
                    <a:pt x="982980" y="27940"/>
                    <a:pt x="1087120" y="80010"/>
                  </a:cubicBezTo>
                  <a:cubicBezTo>
                    <a:pt x="1272540" y="173990"/>
                    <a:pt x="1386840" y="354330"/>
                    <a:pt x="1570990" y="452120"/>
                  </a:cubicBezTo>
                  <a:cubicBezTo>
                    <a:pt x="1879600" y="615950"/>
                    <a:pt x="2148840" y="523240"/>
                    <a:pt x="2468880" y="466090"/>
                  </a:cubicBezTo>
                  <a:cubicBezTo>
                    <a:pt x="2672080" y="429260"/>
                    <a:pt x="2931160" y="431800"/>
                    <a:pt x="3117850" y="532130"/>
                  </a:cubicBezTo>
                  <a:cubicBezTo>
                    <a:pt x="3272790" y="614680"/>
                    <a:pt x="3361690" y="786130"/>
                    <a:pt x="3441700" y="934720"/>
                  </a:cubicBezTo>
                  <a:cubicBezTo>
                    <a:pt x="3662680" y="1341120"/>
                    <a:pt x="4132580" y="1210310"/>
                    <a:pt x="4523740" y="1229360"/>
                  </a:cubicBezTo>
                  <a:cubicBezTo>
                    <a:pt x="4530090" y="1229360"/>
                    <a:pt x="4533900" y="1230630"/>
                    <a:pt x="4537710" y="1230630"/>
                  </a:cubicBezTo>
                  <a:close/>
                </a:path>
              </a:pathLst>
            </a:custGeom>
            <a:blipFill>
              <a:blip r:embed="rId4"/>
              <a:stretch>
                <a:fillRect l="-11959" t="0" r="-11959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1164331" y="2625325"/>
            <a:ext cx="5184628" cy="4528974"/>
            <a:chOff x="0" y="0"/>
            <a:chExt cx="5975350" cy="52197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519430" y="-910590"/>
              <a:ext cx="7381240" cy="6188710"/>
            </a:xfrm>
            <a:custGeom>
              <a:avLst/>
              <a:gdLst/>
              <a:ahLst/>
              <a:cxnLst/>
              <a:rect r="r" b="b" t="t" l="l"/>
              <a:pathLst>
                <a:path h="6188710" w="7381240">
                  <a:moveTo>
                    <a:pt x="2861310" y="5034280"/>
                  </a:moveTo>
                  <a:cubicBezTo>
                    <a:pt x="4353560" y="5034280"/>
                    <a:pt x="3549650" y="6188710"/>
                    <a:pt x="5092700" y="6121400"/>
                  </a:cubicBezTo>
                  <a:cubicBezTo>
                    <a:pt x="6408420" y="6064250"/>
                    <a:pt x="7381240" y="3489960"/>
                    <a:pt x="5207000" y="2288540"/>
                  </a:cubicBezTo>
                  <a:cubicBezTo>
                    <a:pt x="3470910" y="1328420"/>
                    <a:pt x="629920" y="0"/>
                    <a:pt x="1029970" y="1830070"/>
                  </a:cubicBezTo>
                  <a:cubicBezTo>
                    <a:pt x="1430020" y="3660140"/>
                    <a:pt x="0" y="4232910"/>
                    <a:pt x="744220" y="5205730"/>
                  </a:cubicBezTo>
                  <a:cubicBezTo>
                    <a:pt x="1488440" y="6178550"/>
                    <a:pt x="1544320" y="5034280"/>
                    <a:pt x="2861310" y="5034280"/>
                  </a:cubicBezTo>
                  <a:close/>
                </a:path>
              </a:pathLst>
            </a:custGeom>
            <a:blipFill>
              <a:blip r:embed="rId5"/>
              <a:stretch>
                <a:fillRect l="0" t="-30222" r="0" b="-30222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5400000">
            <a:off x="857655" y="3722490"/>
            <a:ext cx="1812532" cy="2334643"/>
          </a:xfrm>
          <a:custGeom>
            <a:avLst/>
            <a:gdLst/>
            <a:ahLst/>
            <a:cxnLst/>
            <a:rect r="r" b="b" t="t" l="l"/>
            <a:pathLst>
              <a:path h="2334643" w="1812532">
                <a:moveTo>
                  <a:pt x="0" y="0"/>
                </a:moveTo>
                <a:lnTo>
                  <a:pt x="1812532" y="0"/>
                </a:lnTo>
                <a:lnTo>
                  <a:pt x="1812532" y="2334643"/>
                </a:lnTo>
                <a:lnTo>
                  <a:pt x="0" y="23346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5400000">
            <a:off x="15222922" y="3500979"/>
            <a:ext cx="2517057" cy="2073140"/>
          </a:xfrm>
          <a:custGeom>
            <a:avLst/>
            <a:gdLst/>
            <a:ahLst/>
            <a:cxnLst/>
            <a:rect r="r" b="b" t="t" l="l"/>
            <a:pathLst>
              <a:path h="2073140" w="2517057">
                <a:moveTo>
                  <a:pt x="0" y="0"/>
                </a:moveTo>
                <a:lnTo>
                  <a:pt x="2517058" y="0"/>
                </a:lnTo>
                <a:lnTo>
                  <a:pt x="2517058" y="2073140"/>
                </a:lnTo>
                <a:lnTo>
                  <a:pt x="0" y="20731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5400000">
            <a:off x="7477832" y="5641316"/>
            <a:ext cx="979516" cy="2459973"/>
          </a:xfrm>
          <a:custGeom>
            <a:avLst/>
            <a:gdLst/>
            <a:ahLst/>
            <a:cxnLst/>
            <a:rect r="r" b="b" t="t" l="l"/>
            <a:pathLst>
              <a:path h="2459973" w="979516">
                <a:moveTo>
                  <a:pt x="0" y="0"/>
                </a:moveTo>
                <a:lnTo>
                  <a:pt x="979517" y="0"/>
                </a:lnTo>
                <a:lnTo>
                  <a:pt x="979517" y="2459972"/>
                </a:lnTo>
                <a:lnTo>
                  <a:pt x="0" y="24599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438696" y="3706539"/>
            <a:ext cx="1410683" cy="554014"/>
          </a:xfrm>
          <a:custGeom>
            <a:avLst/>
            <a:gdLst/>
            <a:ahLst/>
            <a:cxnLst/>
            <a:rect r="r" b="b" t="t" l="l"/>
            <a:pathLst>
              <a:path h="554014" w="1410683">
                <a:moveTo>
                  <a:pt x="0" y="0"/>
                </a:moveTo>
                <a:lnTo>
                  <a:pt x="1410683" y="0"/>
                </a:lnTo>
                <a:lnTo>
                  <a:pt x="1410683" y="554014"/>
                </a:lnTo>
                <a:lnTo>
                  <a:pt x="0" y="5540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F810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2646310" y="-4000500"/>
            <a:ext cx="12995380" cy="18288000"/>
          </a:xfrm>
          <a:custGeom>
            <a:avLst/>
            <a:gdLst/>
            <a:ahLst/>
            <a:cxnLst/>
            <a:rect r="r" b="b" t="t" l="l"/>
            <a:pathLst>
              <a:path h="18288000" w="1299538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0" y="0"/>
            <a:ext cx="18288000" cy="2698297"/>
          </a:xfrm>
          <a:prstGeom prst="rect">
            <a:avLst/>
          </a:prstGeom>
          <a:solidFill>
            <a:srgbClr val="CC9B2E"/>
          </a:solidFill>
        </p:spPr>
      </p:sp>
      <p:sp>
        <p:nvSpPr>
          <p:cNvPr name="AutoShape 4" id="4"/>
          <p:cNvSpPr/>
          <p:nvPr/>
        </p:nvSpPr>
        <p:spPr>
          <a:xfrm rot="5400000">
            <a:off x="8629650" y="628650"/>
            <a:ext cx="1028700" cy="18288000"/>
          </a:xfrm>
          <a:prstGeom prst="rect">
            <a:avLst/>
          </a:prstGeom>
          <a:solidFill>
            <a:srgbClr val="3B5533"/>
          </a:solidFill>
        </p:spPr>
      </p:sp>
      <p:sp>
        <p:nvSpPr>
          <p:cNvPr name="AutoShape 5" id="5"/>
          <p:cNvSpPr/>
          <p:nvPr/>
        </p:nvSpPr>
        <p:spPr>
          <a:xfrm>
            <a:off x="1028700" y="9764651"/>
            <a:ext cx="16230600" cy="0"/>
          </a:xfrm>
          <a:prstGeom prst="line">
            <a:avLst/>
          </a:prstGeom>
          <a:ln cap="flat" w="9525">
            <a:solidFill>
              <a:srgbClr val="CC9B2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-778147">
            <a:off x="-476811" y="5715628"/>
            <a:ext cx="3159487" cy="2843538"/>
          </a:xfrm>
          <a:custGeom>
            <a:avLst/>
            <a:gdLst/>
            <a:ahLst/>
            <a:cxnLst/>
            <a:rect r="r" b="b" t="t" l="l"/>
            <a:pathLst>
              <a:path h="2843538" w="3159487">
                <a:moveTo>
                  <a:pt x="0" y="0"/>
                </a:moveTo>
                <a:lnTo>
                  <a:pt x="3159487" y="0"/>
                </a:lnTo>
                <a:lnTo>
                  <a:pt x="3159487" y="2843538"/>
                </a:lnTo>
                <a:lnTo>
                  <a:pt x="0" y="28435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4261372" y="5792383"/>
            <a:ext cx="1685167" cy="2170589"/>
          </a:xfrm>
          <a:custGeom>
            <a:avLst/>
            <a:gdLst/>
            <a:ahLst/>
            <a:cxnLst/>
            <a:rect r="r" b="b" t="t" l="l"/>
            <a:pathLst>
              <a:path h="2170589" w="1685167">
                <a:moveTo>
                  <a:pt x="0" y="0"/>
                </a:moveTo>
                <a:lnTo>
                  <a:pt x="1685166" y="0"/>
                </a:lnTo>
                <a:lnTo>
                  <a:pt x="1685166" y="2170589"/>
                </a:lnTo>
                <a:lnTo>
                  <a:pt x="0" y="21705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608270" y="6035094"/>
            <a:ext cx="505827" cy="758052"/>
          </a:xfrm>
          <a:custGeom>
            <a:avLst/>
            <a:gdLst/>
            <a:ahLst/>
            <a:cxnLst/>
            <a:rect r="r" b="b" t="t" l="l"/>
            <a:pathLst>
              <a:path h="758052" w="505827">
                <a:moveTo>
                  <a:pt x="0" y="0"/>
                </a:moveTo>
                <a:lnTo>
                  <a:pt x="505827" y="0"/>
                </a:lnTo>
                <a:lnTo>
                  <a:pt x="505827" y="758052"/>
                </a:lnTo>
                <a:lnTo>
                  <a:pt x="0" y="758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760907" y="3839070"/>
            <a:ext cx="8498393" cy="2745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b="true" sz="2100" strike="noStrike" u="none">
                <a:solidFill>
                  <a:srgbClr val="FEFCEE"/>
                </a:solidFill>
                <a:latin typeface="Barlow Bold"/>
                <a:ea typeface="Barlow Bold"/>
                <a:cs typeface="Barlow Bold"/>
                <a:sym typeface="Barlow Bold"/>
              </a:rPr>
              <a:t>500+ listings</a:t>
            </a:r>
            <a:r>
              <a:rPr lang="en-US" b="true" sz="2100" strike="noStrike" u="none">
                <a:solidFill>
                  <a:srgbClr val="FEFCEE"/>
                </a:solidFill>
                <a:latin typeface="Barlow Medium"/>
                <a:ea typeface="Barlow Medium"/>
                <a:cs typeface="Barlow Medium"/>
                <a:sym typeface="Barlow Medium"/>
              </a:rPr>
              <a:t> per month help connect surplus food to those in need.</a:t>
            </a: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b="true" sz="2100" strike="noStrike" u="none">
                <a:solidFill>
                  <a:srgbClr val="FEFCEE"/>
                </a:solidFill>
                <a:latin typeface="Barlow Medium"/>
                <a:ea typeface="Barlow Medium"/>
                <a:cs typeface="Barlow Medium"/>
                <a:sym typeface="Barlow Medium"/>
              </a:rPr>
              <a:t>Over </a:t>
            </a:r>
            <a:r>
              <a:rPr lang="en-US" b="true" sz="2100" strike="noStrike" u="none">
                <a:solidFill>
                  <a:srgbClr val="FEFCEE"/>
                </a:solidFill>
                <a:latin typeface="Barlow Bold"/>
                <a:ea typeface="Barlow Bold"/>
                <a:cs typeface="Barlow Bold"/>
                <a:sym typeface="Barlow Bold"/>
              </a:rPr>
              <a:t>2 tons of food</a:t>
            </a:r>
            <a:r>
              <a:rPr lang="en-US" b="true" sz="2100" strike="noStrike" u="none">
                <a:solidFill>
                  <a:srgbClr val="FEFCEE"/>
                </a:solidFill>
                <a:latin typeface="Barlow Medium"/>
                <a:ea typeface="Barlow Medium"/>
                <a:cs typeface="Barlow Medium"/>
                <a:sym typeface="Barlow Medium"/>
              </a:rPr>
              <a:t> saved annually, reducing waste significantly.</a:t>
            </a: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b="true" sz="2100" strike="noStrike" u="none">
                <a:solidFill>
                  <a:srgbClr val="FEFCEE"/>
                </a:solidFill>
                <a:latin typeface="Barlow Bold"/>
                <a:ea typeface="Barlow Bold"/>
                <a:cs typeface="Barlow Bold"/>
                <a:sym typeface="Barlow Bold"/>
              </a:rPr>
              <a:t>150+ active users</a:t>
            </a:r>
            <a:r>
              <a:rPr lang="en-US" b="true" sz="2100" strike="noStrike" u="none">
                <a:solidFill>
                  <a:srgbClr val="FEFCEE"/>
                </a:solidFill>
                <a:latin typeface="Barlow Medium"/>
                <a:ea typeface="Barlow Medium"/>
                <a:cs typeface="Barlow Medium"/>
                <a:sym typeface="Barlow Medium"/>
              </a:rPr>
              <a:t> engage with the app regularly, fostering community involvement.</a:t>
            </a: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b="true" sz="2100" strike="noStrike" u="none">
                <a:solidFill>
                  <a:srgbClr val="FEFCEE"/>
                </a:solidFill>
                <a:latin typeface="Barlow Medium"/>
                <a:ea typeface="Barlow Medium"/>
                <a:cs typeface="Barlow Medium"/>
                <a:sym typeface="Barlow Medium"/>
              </a:rPr>
              <a:t>Provides </a:t>
            </a:r>
            <a:r>
              <a:rPr lang="en-US" b="true" sz="2100" strike="noStrike" u="none">
                <a:solidFill>
                  <a:srgbClr val="FEFCEE"/>
                </a:solidFill>
                <a:latin typeface="Barlow Bold"/>
                <a:ea typeface="Barlow Bold"/>
                <a:cs typeface="Barlow Bold"/>
                <a:sym typeface="Barlow Bold"/>
              </a:rPr>
              <a:t>real-time updates</a:t>
            </a:r>
            <a:r>
              <a:rPr lang="en-US" b="true" sz="2100" strike="noStrike" u="none">
                <a:solidFill>
                  <a:srgbClr val="FEFCEE"/>
                </a:solidFill>
                <a:latin typeface="Barlow Medium"/>
                <a:ea typeface="Barlow Medium"/>
                <a:cs typeface="Barlow Medium"/>
                <a:sym typeface="Barlow Medium"/>
              </a:rPr>
              <a:t> to ensure efficient food donations and pickups.</a:t>
            </a: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b="true" sz="2100" strike="noStrike" u="none">
                <a:solidFill>
                  <a:srgbClr val="FEFCEE"/>
                </a:solidFill>
                <a:latin typeface="Barlow Medium"/>
                <a:ea typeface="Barlow Medium"/>
                <a:cs typeface="Barlow Medium"/>
                <a:sym typeface="Barlow Medium"/>
              </a:rPr>
              <a:t>Promotes </a:t>
            </a:r>
            <a:r>
              <a:rPr lang="en-US" b="true" sz="2100" strike="noStrike" u="none">
                <a:solidFill>
                  <a:srgbClr val="FEFCEE"/>
                </a:solidFill>
                <a:latin typeface="Barlow Bold"/>
                <a:ea typeface="Barlow Bold"/>
                <a:cs typeface="Barlow Bold"/>
                <a:sym typeface="Barlow Bold"/>
              </a:rPr>
              <a:t>sustainable practices</a:t>
            </a:r>
            <a:r>
              <a:rPr lang="en-US" b="true" sz="2100" strike="noStrike" u="none">
                <a:solidFill>
                  <a:srgbClr val="FEFCEE"/>
                </a:solidFill>
                <a:latin typeface="Barlow Medium"/>
                <a:ea typeface="Barlow Medium"/>
                <a:cs typeface="Barlow Medium"/>
                <a:sym typeface="Barlow Medium"/>
              </a:rPr>
              <a:t> and reduces greenhouse gas emissions from food waste.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753345"/>
            <a:ext cx="6028787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0"/>
              </a:lnSpc>
              <a:spcBef>
                <a:spcPct val="0"/>
              </a:spcBef>
            </a:pPr>
            <a:r>
              <a:rPr lang="en-US" b="true" sz="3258">
                <a:solidFill>
                  <a:srgbClr val="FEFCEE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Discover how our app transforms food surplus into community resources effectively.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859246"/>
            <a:ext cx="16230600" cy="1094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99"/>
              </a:lnSpc>
            </a:pPr>
            <a:r>
              <a:rPr lang="en-US" sz="8199">
                <a:solidFill>
                  <a:srgbClr val="211C01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IMPACT OF FOOD RESCUE APP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B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2646310" y="-4000500"/>
            <a:ext cx="12995380" cy="18288000"/>
          </a:xfrm>
          <a:custGeom>
            <a:avLst/>
            <a:gdLst/>
            <a:ahLst/>
            <a:cxnLst/>
            <a:rect r="r" b="b" t="t" l="l"/>
            <a:pathLst>
              <a:path h="18288000" w="1299538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5400000">
            <a:off x="8629650" y="628650"/>
            <a:ext cx="1028700" cy="18288000"/>
          </a:xfrm>
          <a:prstGeom prst="rect">
            <a:avLst/>
          </a:prstGeom>
          <a:solidFill>
            <a:srgbClr val="CC9B2E"/>
          </a:solidFill>
        </p:spPr>
      </p:sp>
      <p:sp>
        <p:nvSpPr>
          <p:cNvPr name="AutoShape 4" id="4"/>
          <p:cNvSpPr/>
          <p:nvPr/>
        </p:nvSpPr>
        <p:spPr>
          <a:xfrm>
            <a:off x="1028700" y="9764651"/>
            <a:ext cx="16230600" cy="0"/>
          </a:xfrm>
          <a:prstGeom prst="line">
            <a:avLst/>
          </a:prstGeom>
          <a:ln cap="flat" w="9525">
            <a:solidFill>
              <a:srgbClr val="EFE29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5400000">
            <a:off x="-37130" y="2740059"/>
            <a:ext cx="1812532" cy="2334643"/>
          </a:xfrm>
          <a:custGeom>
            <a:avLst/>
            <a:gdLst/>
            <a:ahLst/>
            <a:cxnLst/>
            <a:rect r="r" b="b" t="t" l="l"/>
            <a:pathLst>
              <a:path h="2334643" w="1812532">
                <a:moveTo>
                  <a:pt x="0" y="0"/>
                </a:moveTo>
                <a:lnTo>
                  <a:pt x="1812531" y="0"/>
                </a:lnTo>
                <a:lnTo>
                  <a:pt x="1812531" y="2334643"/>
                </a:lnTo>
                <a:lnTo>
                  <a:pt x="0" y="23346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63868">
            <a:off x="16294496" y="4907100"/>
            <a:ext cx="2517057" cy="2073140"/>
          </a:xfrm>
          <a:custGeom>
            <a:avLst/>
            <a:gdLst/>
            <a:ahLst/>
            <a:cxnLst/>
            <a:rect r="r" b="b" t="t" l="l"/>
            <a:pathLst>
              <a:path h="2073140" w="2517057">
                <a:moveTo>
                  <a:pt x="0" y="0"/>
                </a:moveTo>
                <a:lnTo>
                  <a:pt x="2517058" y="0"/>
                </a:lnTo>
                <a:lnTo>
                  <a:pt x="2517058" y="2073140"/>
                </a:lnTo>
                <a:lnTo>
                  <a:pt x="0" y="20731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12903" y="5393858"/>
            <a:ext cx="544058" cy="815345"/>
          </a:xfrm>
          <a:custGeom>
            <a:avLst/>
            <a:gdLst/>
            <a:ahLst/>
            <a:cxnLst/>
            <a:rect r="r" b="b" t="t" l="l"/>
            <a:pathLst>
              <a:path h="815345" w="544058">
                <a:moveTo>
                  <a:pt x="0" y="0"/>
                </a:moveTo>
                <a:lnTo>
                  <a:pt x="544058" y="0"/>
                </a:lnTo>
                <a:lnTo>
                  <a:pt x="544058" y="815345"/>
                </a:lnTo>
                <a:lnTo>
                  <a:pt x="0" y="8153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506140" y="4077797"/>
            <a:ext cx="544058" cy="815345"/>
          </a:xfrm>
          <a:custGeom>
            <a:avLst/>
            <a:gdLst/>
            <a:ahLst/>
            <a:cxnLst/>
            <a:rect r="r" b="b" t="t" l="l"/>
            <a:pathLst>
              <a:path h="815345" w="544058">
                <a:moveTo>
                  <a:pt x="0" y="0"/>
                </a:moveTo>
                <a:lnTo>
                  <a:pt x="544058" y="0"/>
                </a:lnTo>
                <a:lnTo>
                  <a:pt x="544058" y="815345"/>
                </a:lnTo>
                <a:lnTo>
                  <a:pt x="0" y="8153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75540" y="4077797"/>
            <a:ext cx="16230600" cy="1981907"/>
            <a:chOff x="0" y="0"/>
            <a:chExt cx="21640800" cy="264254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2124383"/>
              <a:ext cx="21640800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9525"/>
              <a:ext cx="21640800" cy="1647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716"/>
                </a:lnSpc>
                <a:spcBef>
                  <a:spcPct val="0"/>
                </a:spcBef>
              </a:pPr>
              <a:r>
                <a:rPr lang="en-US" sz="8097">
                  <a:solidFill>
                    <a:srgbClr val="211C01"/>
                  </a:solidFill>
                  <a:latin typeface="Berthold Block"/>
                  <a:ea typeface="Berthold Block"/>
                  <a:cs typeface="Berthold Block"/>
                  <a:sym typeface="Berthold Block"/>
                </a:rPr>
                <a:t>THANK YOU!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F810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2646310" y="-4000500"/>
            <a:ext cx="12995380" cy="18288000"/>
          </a:xfrm>
          <a:custGeom>
            <a:avLst/>
            <a:gdLst/>
            <a:ahLst/>
            <a:cxnLst/>
            <a:rect r="r" b="b" t="t" l="l"/>
            <a:pathLst>
              <a:path h="18288000" w="1299538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7259300" y="0"/>
            <a:ext cx="1028700" cy="10287000"/>
          </a:xfrm>
          <a:prstGeom prst="rect">
            <a:avLst/>
          </a:prstGeom>
          <a:solidFill>
            <a:srgbClr val="3B5533"/>
          </a:solidFill>
        </p:spPr>
      </p:sp>
      <p:sp>
        <p:nvSpPr>
          <p:cNvPr name="AutoShape 4" id="4"/>
          <p:cNvSpPr/>
          <p:nvPr/>
        </p:nvSpPr>
        <p:spPr>
          <a:xfrm flipH="true">
            <a:off x="17778412" y="1028700"/>
            <a:ext cx="0" cy="8229600"/>
          </a:xfrm>
          <a:prstGeom prst="line">
            <a:avLst/>
          </a:prstGeom>
          <a:ln cap="flat" w="9525">
            <a:solidFill>
              <a:srgbClr val="EFE29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1772900" y="0"/>
            <a:ext cx="6515100" cy="10287000"/>
            <a:chOff x="0" y="0"/>
            <a:chExt cx="1286933" cy="2032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6933" cy="2032000"/>
            </a:xfrm>
            <a:custGeom>
              <a:avLst/>
              <a:gdLst/>
              <a:ahLst/>
              <a:cxnLst/>
              <a:rect r="r" b="b" t="t" l="l"/>
              <a:pathLst>
                <a:path h="2032000" w="1286933">
                  <a:moveTo>
                    <a:pt x="0" y="0"/>
                  </a:moveTo>
                  <a:lnTo>
                    <a:pt x="1286933" y="0"/>
                  </a:lnTo>
                  <a:lnTo>
                    <a:pt x="1286933" y="2032000"/>
                  </a:lnTo>
                  <a:lnTo>
                    <a:pt x="0" y="2032000"/>
                  </a:lnTo>
                  <a:close/>
                </a:path>
              </a:pathLst>
            </a:custGeom>
            <a:blipFill>
              <a:blip r:embed="rId4"/>
              <a:stretch>
                <a:fillRect l="0" t="-20370" r="0" b="-2037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-5400000">
            <a:off x="10652944" y="8028314"/>
            <a:ext cx="979516" cy="2459973"/>
          </a:xfrm>
          <a:custGeom>
            <a:avLst/>
            <a:gdLst/>
            <a:ahLst/>
            <a:cxnLst/>
            <a:rect r="r" b="b" t="t" l="l"/>
            <a:pathLst>
              <a:path h="2459973" w="979516">
                <a:moveTo>
                  <a:pt x="0" y="0"/>
                </a:moveTo>
                <a:lnTo>
                  <a:pt x="979516" y="0"/>
                </a:lnTo>
                <a:lnTo>
                  <a:pt x="979516" y="2459972"/>
                </a:lnTo>
                <a:lnTo>
                  <a:pt x="0" y="24599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56679" y="-408713"/>
            <a:ext cx="979516" cy="2459973"/>
          </a:xfrm>
          <a:custGeom>
            <a:avLst/>
            <a:gdLst/>
            <a:ahLst/>
            <a:cxnLst/>
            <a:rect r="r" b="b" t="t" l="l"/>
            <a:pathLst>
              <a:path h="2459973" w="979516">
                <a:moveTo>
                  <a:pt x="0" y="0"/>
                </a:moveTo>
                <a:lnTo>
                  <a:pt x="979516" y="0"/>
                </a:lnTo>
                <a:lnTo>
                  <a:pt x="979516" y="2459973"/>
                </a:lnTo>
                <a:lnTo>
                  <a:pt x="0" y="24599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700" y="1617432"/>
            <a:ext cx="9201150" cy="2652107"/>
            <a:chOff x="0" y="0"/>
            <a:chExt cx="12268200" cy="353614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976583"/>
              <a:ext cx="12268200" cy="1559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</a:pPr>
              <a:r>
                <a:rPr lang="en-US" b="true" sz="2400">
                  <a:solidFill>
                    <a:srgbClr val="FEFCEE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The Food Rescue Mobile App aims to </a:t>
              </a:r>
              <a:r>
                <a:rPr lang="en-US" b="true" sz="2400">
                  <a:solidFill>
                    <a:srgbClr val="FEFCEE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connect surplus food</a:t>
              </a:r>
              <a:r>
                <a:rPr lang="en-US" b="true" sz="2400">
                  <a:solidFill>
                    <a:srgbClr val="FEFCEE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 with communities in need, tackling food waste while addressing food insecurity and creating a positive impact.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9525"/>
              <a:ext cx="12268200" cy="1673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839"/>
                </a:lnSpc>
                <a:spcBef>
                  <a:spcPct val="0"/>
                </a:spcBef>
              </a:pPr>
              <a:r>
                <a:rPr lang="en-US" sz="8199" u="none">
                  <a:solidFill>
                    <a:srgbClr val="FEFCEE"/>
                  </a:solidFill>
                  <a:latin typeface="Berthold Block"/>
                  <a:ea typeface="Berthold Block"/>
                  <a:cs typeface="Berthold Block"/>
                  <a:sym typeface="Berthold Block"/>
                </a:rPr>
                <a:t>PROJECT OVERVIEW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6055812"/>
            <a:ext cx="4095539" cy="2779153"/>
            <a:chOff x="0" y="0"/>
            <a:chExt cx="5460719" cy="3705538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9525"/>
              <a:ext cx="5460719" cy="669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6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FEFCEE"/>
                  </a:solidFill>
                  <a:latin typeface="Berthold Block"/>
                  <a:ea typeface="Berthold Block"/>
                  <a:cs typeface="Berthold Block"/>
                  <a:sym typeface="Berthold Block"/>
                </a:rPr>
                <a:t>OBJECTIVES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969323"/>
              <a:ext cx="5460719" cy="2736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53390" indent="-226695" lvl="1">
                <a:lnSpc>
                  <a:spcPts val="2730"/>
                </a:lnSpc>
                <a:buFont typeface="Arial"/>
                <a:buChar char="•"/>
              </a:pPr>
              <a:r>
                <a:rPr lang="en-US" b="true" sz="2100" u="none">
                  <a:solidFill>
                    <a:srgbClr val="FEFCEE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Reduce food waste significantly</a:t>
              </a:r>
            </a:p>
            <a:p>
              <a:pPr algn="l" marL="453390" indent="-226695" lvl="1">
                <a:lnSpc>
                  <a:spcPts val="2730"/>
                </a:lnSpc>
                <a:buFont typeface="Arial"/>
                <a:buChar char="•"/>
              </a:pPr>
              <a:r>
                <a:rPr lang="en-US" b="true" sz="2100" u="none">
                  <a:solidFill>
                    <a:srgbClr val="FEFCEE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Support local communities in need</a:t>
              </a:r>
            </a:p>
            <a:p>
              <a:pPr algn="l" marL="453390" indent="-226695" lvl="1">
                <a:lnSpc>
                  <a:spcPts val="2730"/>
                </a:lnSpc>
                <a:buFont typeface="Arial"/>
                <a:buChar char="•"/>
              </a:pPr>
              <a:r>
                <a:rPr lang="en-US" b="true" sz="2100" u="none">
                  <a:solidFill>
                    <a:srgbClr val="FEFCEE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Create a sustainable donation platform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134311" y="6055812"/>
            <a:ext cx="4095539" cy="2436286"/>
            <a:chOff x="0" y="0"/>
            <a:chExt cx="5460719" cy="3248382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9525"/>
              <a:ext cx="5460719" cy="669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60"/>
                </a:lnSpc>
                <a:spcBef>
                  <a:spcPct val="0"/>
                </a:spcBef>
              </a:pPr>
              <a:r>
                <a:rPr lang="en-US" sz="3300" strike="noStrike" u="none">
                  <a:solidFill>
                    <a:srgbClr val="FEFCEE"/>
                  </a:solidFill>
                  <a:latin typeface="Berthold Block"/>
                  <a:ea typeface="Berthold Block"/>
                  <a:cs typeface="Berthold Block"/>
                  <a:sym typeface="Berthold Block"/>
                </a:rPr>
                <a:t>GOALS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969367"/>
              <a:ext cx="5460719" cy="2279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53390" indent="-226695" lvl="1">
                <a:lnSpc>
                  <a:spcPts val="2730"/>
                </a:lnSpc>
                <a:buFont typeface="Arial"/>
                <a:buChar char="•"/>
              </a:pPr>
              <a:r>
                <a:rPr lang="en-US" b="true" sz="2100" u="none">
                  <a:solidFill>
                    <a:srgbClr val="FEFCEE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Engage local restaurants and stores</a:t>
              </a:r>
            </a:p>
            <a:p>
              <a:pPr algn="l" marL="453390" indent="-226695" lvl="1">
                <a:lnSpc>
                  <a:spcPts val="2730"/>
                </a:lnSpc>
                <a:buFont typeface="Arial"/>
                <a:buChar char="•"/>
              </a:pPr>
              <a:r>
                <a:rPr lang="en-US" b="true" sz="2100" u="none">
                  <a:solidFill>
                    <a:srgbClr val="FEFCEE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Achieve 500+ monthly listings</a:t>
              </a:r>
            </a:p>
            <a:p>
              <a:pPr algn="l" marL="453390" indent="-226695" lvl="1">
                <a:lnSpc>
                  <a:spcPts val="2730"/>
                </a:lnSpc>
                <a:buFont typeface="Arial"/>
                <a:buChar char="•"/>
              </a:pPr>
              <a:r>
                <a:rPr lang="en-US" b="true" sz="2100" u="none">
                  <a:solidFill>
                    <a:srgbClr val="FEFCEE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Ensure a seamless user experience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B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2646310" y="-4000500"/>
            <a:ext cx="12995380" cy="18288000"/>
          </a:xfrm>
          <a:custGeom>
            <a:avLst/>
            <a:gdLst/>
            <a:ahLst/>
            <a:cxnLst/>
            <a:rect r="r" b="b" t="t" l="l"/>
            <a:pathLst>
              <a:path h="18288000" w="1299538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7259300" y="0"/>
            <a:ext cx="1028700" cy="10287000"/>
          </a:xfrm>
          <a:prstGeom prst="rect">
            <a:avLst/>
          </a:prstGeom>
          <a:solidFill>
            <a:srgbClr val="AF810C"/>
          </a:solidFill>
        </p:spPr>
      </p:sp>
      <p:sp>
        <p:nvSpPr>
          <p:cNvPr name="AutoShape 4" id="4"/>
          <p:cNvSpPr/>
          <p:nvPr/>
        </p:nvSpPr>
        <p:spPr>
          <a:xfrm flipH="true">
            <a:off x="17778412" y="1028700"/>
            <a:ext cx="0" cy="8229600"/>
          </a:xfrm>
          <a:prstGeom prst="line">
            <a:avLst/>
          </a:prstGeom>
          <a:ln cap="flat" w="9525">
            <a:solidFill>
              <a:srgbClr val="EAB64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40341" y="4808584"/>
            <a:ext cx="969368" cy="1041313"/>
          </a:xfrm>
          <a:custGeom>
            <a:avLst/>
            <a:gdLst/>
            <a:ahLst/>
            <a:cxnLst/>
            <a:rect r="r" b="b" t="t" l="l"/>
            <a:pathLst>
              <a:path h="1041313" w="969368">
                <a:moveTo>
                  <a:pt x="0" y="0"/>
                </a:moveTo>
                <a:lnTo>
                  <a:pt x="969368" y="0"/>
                </a:lnTo>
                <a:lnTo>
                  <a:pt x="969368" y="1041313"/>
                </a:lnTo>
                <a:lnTo>
                  <a:pt x="0" y="1041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0341" y="6934236"/>
            <a:ext cx="969368" cy="1041313"/>
          </a:xfrm>
          <a:custGeom>
            <a:avLst/>
            <a:gdLst/>
            <a:ahLst/>
            <a:cxnLst/>
            <a:rect r="r" b="b" t="t" l="l"/>
            <a:pathLst>
              <a:path h="1041313" w="969368">
                <a:moveTo>
                  <a:pt x="0" y="0"/>
                </a:moveTo>
                <a:lnTo>
                  <a:pt x="969368" y="0"/>
                </a:lnTo>
                <a:lnTo>
                  <a:pt x="969368" y="1041313"/>
                </a:lnTo>
                <a:lnTo>
                  <a:pt x="0" y="1041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915431" y="4808584"/>
            <a:ext cx="969368" cy="1041313"/>
          </a:xfrm>
          <a:custGeom>
            <a:avLst/>
            <a:gdLst/>
            <a:ahLst/>
            <a:cxnLst/>
            <a:rect r="r" b="b" t="t" l="l"/>
            <a:pathLst>
              <a:path h="1041313" w="969368">
                <a:moveTo>
                  <a:pt x="0" y="0"/>
                </a:moveTo>
                <a:lnTo>
                  <a:pt x="969368" y="0"/>
                </a:lnTo>
                <a:lnTo>
                  <a:pt x="969368" y="1041313"/>
                </a:lnTo>
                <a:lnTo>
                  <a:pt x="0" y="1041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915431" y="6934236"/>
            <a:ext cx="969368" cy="1041313"/>
          </a:xfrm>
          <a:custGeom>
            <a:avLst/>
            <a:gdLst/>
            <a:ahLst/>
            <a:cxnLst/>
            <a:rect r="r" b="b" t="t" l="l"/>
            <a:pathLst>
              <a:path h="1041313" w="969368">
                <a:moveTo>
                  <a:pt x="0" y="0"/>
                </a:moveTo>
                <a:lnTo>
                  <a:pt x="969368" y="0"/>
                </a:lnTo>
                <a:lnTo>
                  <a:pt x="969368" y="1041313"/>
                </a:lnTo>
                <a:lnTo>
                  <a:pt x="0" y="1041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778147">
            <a:off x="11045045" y="-676571"/>
            <a:ext cx="3398281" cy="3058453"/>
          </a:xfrm>
          <a:custGeom>
            <a:avLst/>
            <a:gdLst/>
            <a:ahLst/>
            <a:cxnLst/>
            <a:rect r="r" b="b" t="t" l="l"/>
            <a:pathLst>
              <a:path h="3058453" w="3398281">
                <a:moveTo>
                  <a:pt x="0" y="0"/>
                </a:moveTo>
                <a:lnTo>
                  <a:pt x="3398281" y="0"/>
                </a:lnTo>
                <a:lnTo>
                  <a:pt x="3398281" y="3058453"/>
                </a:lnTo>
                <a:lnTo>
                  <a:pt x="0" y="30584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607907"/>
            <a:ext cx="8371415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839"/>
              </a:lnSpc>
              <a:spcBef>
                <a:spcPct val="0"/>
              </a:spcBef>
            </a:pPr>
            <a:r>
              <a:rPr lang="en-US" sz="8199" u="none">
                <a:solidFill>
                  <a:srgbClr val="211C01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FOOD WASTE CRISIS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85959" y="4854568"/>
            <a:ext cx="4766273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60"/>
              </a:lnSpc>
              <a:spcBef>
                <a:spcPct val="0"/>
              </a:spcBef>
            </a:pPr>
            <a:r>
              <a:rPr lang="en-US" b="true" sz="3300" u="none">
                <a:solidFill>
                  <a:srgbClr val="211C01"/>
                </a:solidFill>
                <a:latin typeface="Barlow Bold"/>
                <a:ea typeface="Barlow Bold"/>
                <a:cs typeface="Barlow Bold"/>
                <a:sym typeface="Barlow Bold"/>
              </a:rPr>
              <a:t>1.3 billion tons</a:t>
            </a:r>
            <a:r>
              <a:rPr lang="en-US" b="true" sz="3300" u="none">
                <a:solidFill>
                  <a:srgbClr val="211C01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 of food is wasted annually.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85959" y="6950068"/>
            <a:ext cx="4766273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60"/>
              </a:lnSpc>
              <a:spcBef>
                <a:spcPct val="0"/>
              </a:spcBef>
            </a:pPr>
            <a:r>
              <a:rPr lang="en-US" b="true" sz="3300" u="none">
                <a:solidFill>
                  <a:srgbClr val="211C01"/>
                </a:solidFill>
                <a:latin typeface="Barlow Bold"/>
                <a:ea typeface="Barlow Bold"/>
                <a:cs typeface="Barlow Bold"/>
                <a:sym typeface="Barlow Bold"/>
              </a:rPr>
              <a:t>828 million</a:t>
            </a:r>
            <a:r>
              <a:rPr lang="en-US" b="true" sz="3300" u="none">
                <a:solidFill>
                  <a:srgbClr val="211C01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 people face food insecurity today.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61049" y="4854568"/>
            <a:ext cx="4766273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60"/>
              </a:lnSpc>
              <a:spcBef>
                <a:spcPct val="0"/>
              </a:spcBef>
            </a:pPr>
            <a:r>
              <a:rPr lang="en-US" b="true" sz="3300" u="none">
                <a:solidFill>
                  <a:srgbClr val="211C01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Locally, </a:t>
            </a:r>
            <a:r>
              <a:rPr lang="en-US" b="true" sz="3300" u="none">
                <a:solidFill>
                  <a:srgbClr val="211C01"/>
                </a:solidFill>
                <a:latin typeface="Barlow Bold"/>
                <a:ea typeface="Barlow Bold"/>
                <a:cs typeface="Barlow Bold"/>
                <a:sym typeface="Barlow Bold"/>
              </a:rPr>
              <a:t>30-40% of supply</a:t>
            </a:r>
            <a:r>
              <a:rPr lang="en-US" b="true" sz="3300" u="none">
                <a:solidFill>
                  <a:srgbClr val="211C01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 is wasted.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61049" y="6702418"/>
            <a:ext cx="4766273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60"/>
              </a:lnSpc>
              <a:spcBef>
                <a:spcPct val="0"/>
              </a:spcBef>
            </a:pPr>
            <a:r>
              <a:rPr lang="en-US" b="true" sz="3300" u="none">
                <a:solidFill>
                  <a:srgbClr val="211C01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This results in </a:t>
            </a:r>
            <a:r>
              <a:rPr lang="en-US" b="true" sz="3300" u="none">
                <a:solidFill>
                  <a:srgbClr val="211C01"/>
                </a:solidFill>
                <a:latin typeface="Barlow Bold"/>
                <a:ea typeface="Barlow Bold"/>
                <a:cs typeface="Barlow Bold"/>
                <a:sym typeface="Barlow Bold"/>
              </a:rPr>
              <a:t>$1 trillion lost</a:t>
            </a:r>
            <a:r>
              <a:rPr lang="en-US" b="true" sz="3300" u="none">
                <a:solidFill>
                  <a:srgbClr val="211C01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 and significant emissions.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4037840" y="751693"/>
            <a:ext cx="1410683" cy="554014"/>
          </a:xfrm>
          <a:custGeom>
            <a:avLst/>
            <a:gdLst/>
            <a:ahLst/>
            <a:cxnLst/>
            <a:rect r="r" b="b" t="t" l="l"/>
            <a:pathLst>
              <a:path h="554014" w="1410683">
                <a:moveTo>
                  <a:pt x="0" y="0"/>
                </a:moveTo>
                <a:lnTo>
                  <a:pt x="1410683" y="0"/>
                </a:lnTo>
                <a:lnTo>
                  <a:pt x="1410683" y="554014"/>
                </a:lnTo>
                <a:lnTo>
                  <a:pt x="0" y="5540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400000">
            <a:off x="13836915" y="2463149"/>
            <a:ext cx="1812532" cy="2334643"/>
          </a:xfrm>
          <a:custGeom>
            <a:avLst/>
            <a:gdLst/>
            <a:ahLst/>
            <a:cxnLst/>
            <a:rect r="r" b="b" t="t" l="l"/>
            <a:pathLst>
              <a:path h="2334643" w="1812532">
                <a:moveTo>
                  <a:pt x="0" y="0"/>
                </a:moveTo>
                <a:lnTo>
                  <a:pt x="1812532" y="0"/>
                </a:lnTo>
                <a:lnTo>
                  <a:pt x="1812532" y="2334643"/>
                </a:lnTo>
                <a:lnTo>
                  <a:pt x="0" y="23346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C9B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2646310" y="-4000500"/>
            <a:ext cx="12995380" cy="18288000"/>
          </a:xfrm>
          <a:custGeom>
            <a:avLst/>
            <a:gdLst/>
            <a:ahLst/>
            <a:cxnLst/>
            <a:rect r="r" b="b" t="t" l="l"/>
            <a:pathLst>
              <a:path h="18288000" w="1299538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0"/>
            <a:ext cx="9144000" cy="10287000"/>
            <a:chOff x="0" y="0"/>
            <a:chExt cx="3365211" cy="37858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65211" cy="3785862"/>
            </a:xfrm>
            <a:custGeom>
              <a:avLst/>
              <a:gdLst/>
              <a:ahLst/>
              <a:cxnLst/>
              <a:rect r="r" b="b" t="t" l="l"/>
              <a:pathLst>
                <a:path h="3785862" w="3365211">
                  <a:moveTo>
                    <a:pt x="0" y="0"/>
                  </a:moveTo>
                  <a:lnTo>
                    <a:pt x="3365211" y="0"/>
                  </a:lnTo>
                  <a:lnTo>
                    <a:pt x="3365211" y="3785862"/>
                  </a:lnTo>
                  <a:lnTo>
                    <a:pt x="0" y="3785862"/>
                  </a:lnTo>
                  <a:close/>
                </a:path>
              </a:pathLst>
            </a:custGeom>
            <a:solidFill>
              <a:srgbClr val="EFE293"/>
            </a:solidFill>
          </p:spPr>
        </p:sp>
      </p:grpSp>
      <p:sp>
        <p:nvSpPr>
          <p:cNvPr name="AutoShape 5" id="5"/>
          <p:cNvSpPr/>
          <p:nvPr/>
        </p:nvSpPr>
        <p:spPr>
          <a:xfrm rot="5400000">
            <a:off x="8629650" y="628650"/>
            <a:ext cx="1028700" cy="18288000"/>
          </a:xfrm>
          <a:prstGeom prst="rect">
            <a:avLst/>
          </a:prstGeom>
          <a:solidFill>
            <a:srgbClr val="AF810C"/>
          </a:solidFill>
        </p:spPr>
      </p:sp>
      <p:sp>
        <p:nvSpPr>
          <p:cNvPr name="AutoShape 6" id="6"/>
          <p:cNvSpPr/>
          <p:nvPr/>
        </p:nvSpPr>
        <p:spPr>
          <a:xfrm>
            <a:off x="1028700" y="9764651"/>
            <a:ext cx="16230600" cy="0"/>
          </a:xfrm>
          <a:prstGeom prst="line">
            <a:avLst/>
          </a:prstGeom>
          <a:ln cap="flat" w="9525">
            <a:solidFill>
              <a:srgbClr val="EFE29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028700" y="1617432"/>
            <a:ext cx="7086600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09"/>
              </a:lnSpc>
              <a:spcBef>
                <a:spcPct val="0"/>
              </a:spcBef>
            </a:pPr>
            <a:r>
              <a:rPr lang="en-US" sz="7841">
                <a:solidFill>
                  <a:srgbClr val="FEFCEE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TARGET USERS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72700" y="1617432"/>
            <a:ext cx="7086600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09"/>
              </a:lnSpc>
              <a:spcBef>
                <a:spcPct val="0"/>
              </a:spcBef>
            </a:pPr>
            <a:r>
              <a:rPr lang="en-US" sz="7841">
                <a:solidFill>
                  <a:srgbClr val="211C01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MARKET OVERVIEW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5182687"/>
            <a:ext cx="7086600" cy="2026806"/>
            <a:chOff x="0" y="0"/>
            <a:chExt cx="9448800" cy="270240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38100"/>
              <a:ext cx="9448800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</a:pPr>
              <a:r>
                <a:rPr lang="en-US" b="true" sz="2400">
                  <a:solidFill>
                    <a:srgbClr val="FEFCEE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Restaurants can donate excess food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073074"/>
              <a:ext cx="9448800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</a:pPr>
              <a:r>
                <a:rPr lang="en-US" b="true" sz="2400">
                  <a:solidFill>
                    <a:srgbClr val="FEFCEE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Grocery stores seek to reduce waste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184248"/>
              <a:ext cx="9448800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</a:pPr>
              <a:r>
                <a:rPr lang="en-US" b="true" sz="2400">
                  <a:solidFill>
                    <a:srgbClr val="FEFCEE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NGOs connect with food-insecure individuals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172700" y="5182687"/>
            <a:ext cx="7086600" cy="2026806"/>
            <a:chOff x="0" y="0"/>
            <a:chExt cx="9448800" cy="2702408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38100"/>
              <a:ext cx="9448800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b="true" sz="2400" strike="noStrike" u="none">
                  <a:solidFill>
                    <a:srgbClr val="211C0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Users include various stakeholders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073074"/>
              <a:ext cx="9448800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b="true" sz="2400" strike="noStrike" u="none">
                  <a:solidFill>
                    <a:srgbClr val="211C0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Focus on urban communities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2184248"/>
              <a:ext cx="9448800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b="true" sz="2400" strike="noStrike" u="none">
                  <a:solidFill>
                    <a:srgbClr val="211C0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$46B market potential exists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-5400000">
            <a:off x="84493" y="6880580"/>
            <a:ext cx="979516" cy="2459973"/>
          </a:xfrm>
          <a:custGeom>
            <a:avLst/>
            <a:gdLst/>
            <a:ahLst/>
            <a:cxnLst/>
            <a:rect r="r" b="b" t="t" l="l"/>
            <a:pathLst>
              <a:path h="2459973" w="979516">
                <a:moveTo>
                  <a:pt x="0" y="0"/>
                </a:moveTo>
                <a:lnTo>
                  <a:pt x="979516" y="0"/>
                </a:lnTo>
                <a:lnTo>
                  <a:pt x="979516" y="2459972"/>
                </a:lnTo>
                <a:lnTo>
                  <a:pt x="0" y="24599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5400000">
            <a:off x="17223991" y="-136779"/>
            <a:ext cx="979516" cy="2459973"/>
          </a:xfrm>
          <a:custGeom>
            <a:avLst/>
            <a:gdLst/>
            <a:ahLst/>
            <a:cxnLst/>
            <a:rect r="r" b="b" t="t" l="l"/>
            <a:pathLst>
              <a:path h="2459973" w="979516">
                <a:moveTo>
                  <a:pt x="0" y="0"/>
                </a:moveTo>
                <a:lnTo>
                  <a:pt x="979516" y="0"/>
                </a:lnTo>
                <a:lnTo>
                  <a:pt x="979516" y="2459972"/>
                </a:lnTo>
                <a:lnTo>
                  <a:pt x="0" y="2459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5400000">
            <a:off x="1402601" y="-563873"/>
            <a:ext cx="1812532" cy="2334643"/>
          </a:xfrm>
          <a:custGeom>
            <a:avLst/>
            <a:gdLst/>
            <a:ahLst/>
            <a:cxnLst/>
            <a:rect r="r" b="b" t="t" l="l"/>
            <a:pathLst>
              <a:path h="2334643" w="1812532">
                <a:moveTo>
                  <a:pt x="0" y="0"/>
                </a:moveTo>
                <a:lnTo>
                  <a:pt x="1812531" y="0"/>
                </a:lnTo>
                <a:lnTo>
                  <a:pt x="1812531" y="2334643"/>
                </a:lnTo>
                <a:lnTo>
                  <a:pt x="0" y="23346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5400000">
            <a:off x="16777755" y="4106930"/>
            <a:ext cx="2517057" cy="2073140"/>
          </a:xfrm>
          <a:custGeom>
            <a:avLst/>
            <a:gdLst/>
            <a:ahLst/>
            <a:cxnLst/>
            <a:rect r="r" b="b" t="t" l="l"/>
            <a:pathLst>
              <a:path h="2073140" w="2517057">
                <a:moveTo>
                  <a:pt x="0" y="0"/>
                </a:moveTo>
                <a:lnTo>
                  <a:pt x="2517058" y="0"/>
                </a:lnTo>
                <a:lnTo>
                  <a:pt x="2517058" y="2073140"/>
                </a:lnTo>
                <a:lnTo>
                  <a:pt x="0" y="20731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B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2646310" y="-4000500"/>
            <a:ext cx="12995380" cy="18288000"/>
          </a:xfrm>
          <a:custGeom>
            <a:avLst/>
            <a:gdLst/>
            <a:ahLst/>
            <a:cxnLst/>
            <a:rect r="r" b="b" t="t" l="l"/>
            <a:pathLst>
              <a:path h="18288000" w="1299538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5400000">
            <a:off x="8629650" y="628650"/>
            <a:ext cx="1028700" cy="18288000"/>
          </a:xfrm>
          <a:prstGeom prst="rect">
            <a:avLst/>
          </a:prstGeom>
          <a:solidFill>
            <a:srgbClr val="CC9B2E"/>
          </a:solidFill>
        </p:spPr>
      </p:sp>
      <p:sp>
        <p:nvSpPr>
          <p:cNvPr name="AutoShape 4" id="4"/>
          <p:cNvSpPr/>
          <p:nvPr/>
        </p:nvSpPr>
        <p:spPr>
          <a:xfrm>
            <a:off x="1028700" y="9764651"/>
            <a:ext cx="16230600" cy="0"/>
          </a:xfrm>
          <a:prstGeom prst="line">
            <a:avLst/>
          </a:prstGeom>
          <a:ln cap="flat" w="9525">
            <a:solidFill>
              <a:srgbClr val="EFE29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509831" y="3816460"/>
            <a:ext cx="5534867" cy="4626494"/>
            <a:chOff x="0" y="0"/>
            <a:chExt cx="4983480" cy="4165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983480" cy="4165600"/>
            </a:xfrm>
            <a:custGeom>
              <a:avLst/>
              <a:gdLst/>
              <a:ahLst/>
              <a:cxnLst/>
              <a:rect r="r" b="b" t="t" l="l"/>
              <a:pathLst>
                <a:path h="4165600" w="4983480">
                  <a:moveTo>
                    <a:pt x="4537710" y="1230630"/>
                  </a:moveTo>
                  <a:cubicBezTo>
                    <a:pt x="4786630" y="1244600"/>
                    <a:pt x="4983480" y="1416050"/>
                    <a:pt x="4980940" y="1680210"/>
                  </a:cubicBezTo>
                  <a:cubicBezTo>
                    <a:pt x="4978400" y="1931670"/>
                    <a:pt x="4773930" y="2134870"/>
                    <a:pt x="4521200" y="2134870"/>
                  </a:cubicBezTo>
                  <a:cubicBezTo>
                    <a:pt x="4309110" y="2160270"/>
                    <a:pt x="3896360" y="2302510"/>
                    <a:pt x="4067810" y="2602230"/>
                  </a:cubicBezTo>
                  <a:cubicBezTo>
                    <a:pt x="4150360" y="2747010"/>
                    <a:pt x="4258310" y="2820670"/>
                    <a:pt x="4262120" y="3002280"/>
                  </a:cubicBezTo>
                  <a:cubicBezTo>
                    <a:pt x="4268470" y="3300730"/>
                    <a:pt x="3977640" y="3577590"/>
                    <a:pt x="3675380" y="3503930"/>
                  </a:cubicBezTo>
                  <a:cubicBezTo>
                    <a:pt x="3590290" y="3483610"/>
                    <a:pt x="3510280" y="3441700"/>
                    <a:pt x="3430270" y="3408680"/>
                  </a:cubicBezTo>
                  <a:cubicBezTo>
                    <a:pt x="3075940" y="3260090"/>
                    <a:pt x="2683510" y="3318510"/>
                    <a:pt x="2367280" y="3531870"/>
                  </a:cubicBezTo>
                  <a:cubicBezTo>
                    <a:pt x="2100580" y="3710940"/>
                    <a:pt x="1905000" y="3990340"/>
                    <a:pt x="1581150" y="4075430"/>
                  </a:cubicBezTo>
                  <a:cubicBezTo>
                    <a:pt x="1236980" y="4165600"/>
                    <a:pt x="855980" y="4089400"/>
                    <a:pt x="582930" y="3858260"/>
                  </a:cubicBezTo>
                  <a:cubicBezTo>
                    <a:pt x="349250" y="3657600"/>
                    <a:pt x="199390" y="3355340"/>
                    <a:pt x="201930" y="3048000"/>
                  </a:cubicBezTo>
                  <a:cubicBezTo>
                    <a:pt x="204470" y="2724150"/>
                    <a:pt x="365760" y="2429510"/>
                    <a:pt x="425450" y="2115820"/>
                  </a:cubicBezTo>
                  <a:cubicBezTo>
                    <a:pt x="459740" y="1931670"/>
                    <a:pt x="459740" y="1732280"/>
                    <a:pt x="393700" y="1554480"/>
                  </a:cubicBezTo>
                  <a:cubicBezTo>
                    <a:pt x="326390" y="1377950"/>
                    <a:pt x="177800" y="1267460"/>
                    <a:pt x="90170" y="1104900"/>
                  </a:cubicBezTo>
                  <a:cubicBezTo>
                    <a:pt x="33020" y="999490"/>
                    <a:pt x="0" y="877570"/>
                    <a:pt x="0" y="749300"/>
                  </a:cubicBezTo>
                  <a:cubicBezTo>
                    <a:pt x="0" y="335280"/>
                    <a:pt x="335280" y="0"/>
                    <a:pt x="749300" y="0"/>
                  </a:cubicBezTo>
                  <a:cubicBezTo>
                    <a:pt x="866140" y="0"/>
                    <a:pt x="982980" y="27940"/>
                    <a:pt x="1087120" y="80010"/>
                  </a:cubicBezTo>
                  <a:cubicBezTo>
                    <a:pt x="1272540" y="173990"/>
                    <a:pt x="1386840" y="354330"/>
                    <a:pt x="1570990" y="452120"/>
                  </a:cubicBezTo>
                  <a:cubicBezTo>
                    <a:pt x="1879600" y="615950"/>
                    <a:pt x="2148840" y="523240"/>
                    <a:pt x="2468880" y="466090"/>
                  </a:cubicBezTo>
                  <a:cubicBezTo>
                    <a:pt x="2672080" y="429260"/>
                    <a:pt x="2931160" y="431800"/>
                    <a:pt x="3117850" y="532130"/>
                  </a:cubicBezTo>
                  <a:cubicBezTo>
                    <a:pt x="3272790" y="614680"/>
                    <a:pt x="3361690" y="786130"/>
                    <a:pt x="3441700" y="934720"/>
                  </a:cubicBezTo>
                  <a:cubicBezTo>
                    <a:pt x="3662680" y="1341120"/>
                    <a:pt x="4132580" y="1210310"/>
                    <a:pt x="4523740" y="1229360"/>
                  </a:cubicBezTo>
                  <a:cubicBezTo>
                    <a:pt x="4530090" y="1229360"/>
                    <a:pt x="4533900" y="1230630"/>
                    <a:pt x="4537710" y="1230630"/>
                  </a:cubicBezTo>
                  <a:close/>
                </a:path>
              </a:pathLst>
            </a:custGeom>
            <a:blipFill>
              <a:blip r:embed="rId4"/>
              <a:stretch>
                <a:fillRect l="0" t="-40899" r="0" b="-40899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593541" y="3865221"/>
            <a:ext cx="5184628" cy="4528974"/>
            <a:chOff x="0" y="0"/>
            <a:chExt cx="5975350" cy="52197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519430" y="-910590"/>
              <a:ext cx="7381240" cy="6188710"/>
            </a:xfrm>
            <a:custGeom>
              <a:avLst/>
              <a:gdLst/>
              <a:ahLst/>
              <a:cxnLst/>
              <a:rect r="r" b="b" t="t" l="l"/>
              <a:pathLst>
                <a:path h="6188710" w="7381240">
                  <a:moveTo>
                    <a:pt x="2861310" y="5034280"/>
                  </a:moveTo>
                  <a:cubicBezTo>
                    <a:pt x="4353560" y="5034280"/>
                    <a:pt x="3549650" y="6188710"/>
                    <a:pt x="5092700" y="6121400"/>
                  </a:cubicBezTo>
                  <a:cubicBezTo>
                    <a:pt x="6408420" y="6064250"/>
                    <a:pt x="7381240" y="3489960"/>
                    <a:pt x="5207000" y="2288540"/>
                  </a:cubicBezTo>
                  <a:cubicBezTo>
                    <a:pt x="3470910" y="1328420"/>
                    <a:pt x="629920" y="0"/>
                    <a:pt x="1029970" y="1830070"/>
                  </a:cubicBezTo>
                  <a:cubicBezTo>
                    <a:pt x="1430020" y="3660140"/>
                    <a:pt x="0" y="4232910"/>
                    <a:pt x="744220" y="5205730"/>
                  </a:cubicBezTo>
                  <a:cubicBezTo>
                    <a:pt x="1488440" y="6178550"/>
                    <a:pt x="1544320" y="5034280"/>
                    <a:pt x="2861310" y="5034280"/>
                  </a:cubicBezTo>
                  <a:close/>
                </a:path>
              </a:pathLst>
            </a:custGeom>
            <a:blipFill>
              <a:blip r:embed="rId5"/>
              <a:stretch>
                <a:fillRect l="-2367" t="0" r="-2367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7492024" y="3916242"/>
            <a:ext cx="3653842" cy="4426931"/>
            <a:chOff x="0" y="0"/>
            <a:chExt cx="4137660" cy="501311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350520" y="-288290"/>
              <a:ext cx="4956810" cy="5406816"/>
            </a:xfrm>
            <a:custGeom>
              <a:avLst/>
              <a:gdLst/>
              <a:ahLst/>
              <a:cxnLst/>
              <a:rect r="r" b="b" t="t" l="l"/>
              <a:pathLst>
                <a:path h="5406816" w="4956810">
                  <a:moveTo>
                    <a:pt x="762000" y="740521"/>
                  </a:moveTo>
                  <a:cubicBezTo>
                    <a:pt x="1517650" y="146050"/>
                    <a:pt x="2913380" y="0"/>
                    <a:pt x="3416300" y="929129"/>
                  </a:cubicBezTo>
                  <a:cubicBezTo>
                    <a:pt x="3614420" y="1297772"/>
                    <a:pt x="3507740" y="1715710"/>
                    <a:pt x="3566160" y="2104714"/>
                  </a:cubicBezTo>
                  <a:cubicBezTo>
                    <a:pt x="3647440" y="2643747"/>
                    <a:pt x="4140200" y="3050969"/>
                    <a:pt x="4362450" y="3544994"/>
                  </a:cubicBezTo>
                  <a:cubicBezTo>
                    <a:pt x="4956810" y="4763444"/>
                    <a:pt x="3315970" y="5406816"/>
                    <a:pt x="2122170" y="5290690"/>
                  </a:cubicBezTo>
                  <a:cubicBezTo>
                    <a:pt x="1496060" y="5289618"/>
                    <a:pt x="762000" y="5148162"/>
                    <a:pt x="467360" y="4628418"/>
                  </a:cubicBezTo>
                  <a:cubicBezTo>
                    <a:pt x="166370" y="4065809"/>
                    <a:pt x="539750" y="3444260"/>
                    <a:pt x="553720" y="2860218"/>
                  </a:cubicBezTo>
                  <a:cubicBezTo>
                    <a:pt x="571500" y="2155081"/>
                    <a:pt x="0" y="1302058"/>
                    <a:pt x="762000" y="740521"/>
                  </a:cubicBezTo>
                  <a:close/>
                </a:path>
              </a:pathLst>
            </a:custGeom>
            <a:blipFill>
              <a:blip r:embed="rId6"/>
              <a:stretch>
                <a:fillRect l="-41423" t="0" r="-41423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5400000">
            <a:off x="-37130" y="2740059"/>
            <a:ext cx="1812532" cy="2334643"/>
          </a:xfrm>
          <a:custGeom>
            <a:avLst/>
            <a:gdLst/>
            <a:ahLst/>
            <a:cxnLst/>
            <a:rect r="r" b="b" t="t" l="l"/>
            <a:pathLst>
              <a:path h="2334643" w="1812532">
                <a:moveTo>
                  <a:pt x="0" y="0"/>
                </a:moveTo>
                <a:lnTo>
                  <a:pt x="1812531" y="0"/>
                </a:lnTo>
                <a:lnTo>
                  <a:pt x="1812531" y="2334643"/>
                </a:lnTo>
                <a:lnTo>
                  <a:pt x="0" y="2334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263868">
            <a:off x="16294496" y="4907100"/>
            <a:ext cx="2517057" cy="2073140"/>
          </a:xfrm>
          <a:custGeom>
            <a:avLst/>
            <a:gdLst/>
            <a:ahLst/>
            <a:cxnLst/>
            <a:rect r="r" b="b" t="t" l="l"/>
            <a:pathLst>
              <a:path h="2073140" w="2517057">
                <a:moveTo>
                  <a:pt x="0" y="0"/>
                </a:moveTo>
                <a:lnTo>
                  <a:pt x="2517058" y="0"/>
                </a:lnTo>
                <a:lnTo>
                  <a:pt x="2517058" y="2073140"/>
                </a:lnTo>
                <a:lnTo>
                  <a:pt x="0" y="20731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12903" y="5393858"/>
            <a:ext cx="544058" cy="815345"/>
          </a:xfrm>
          <a:custGeom>
            <a:avLst/>
            <a:gdLst/>
            <a:ahLst/>
            <a:cxnLst/>
            <a:rect r="r" b="b" t="t" l="l"/>
            <a:pathLst>
              <a:path h="815345" w="544058">
                <a:moveTo>
                  <a:pt x="0" y="0"/>
                </a:moveTo>
                <a:lnTo>
                  <a:pt x="544058" y="0"/>
                </a:lnTo>
                <a:lnTo>
                  <a:pt x="544058" y="815345"/>
                </a:lnTo>
                <a:lnTo>
                  <a:pt x="0" y="81534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506140" y="4077797"/>
            <a:ext cx="544058" cy="815345"/>
          </a:xfrm>
          <a:custGeom>
            <a:avLst/>
            <a:gdLst/>
            <a:ahLst/>
            <a:cxnLst/>
            <a:rect r="r" b="b" t="t" l="l"/>
            <a:pathLst>
              <a:path h="815345" w="544058">
                <a:moveTo>
                  <a:pt x="0" y="0"/>
                </a:moveTo>
                <a:lnTo>
                  <a:pt x="544058" y="0"/>
                </a:lnTo>
                <a:lnTo>
                  <a:pt x="544058" y="815345"/>
                </a:lnTo>
                <a:lnTo>
                  <a:pt x="0" y="81534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28700" y="1023954"/>
            <a:ext cx="16230600" cy="1981907"/>
            <a:chOff x="0" y="0"/>
            <a:chExt cx="21640800" cy="2642542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2124383"/>
              <a:ext cx="21640800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</a:pPr>
              <a:r>
                <a:rPr lang="en-US" b="true" sz="2400">
                  <a:solidFill>
                    <a:srgbClr val="211C0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A </a:t>
              </a:r>
              <a:r>
                <a:rPr lang="en-US" b="true" sz="2400">
                  <a:solidFill>
                    <a:srgbClr val="211C01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real-time donation platform</a:t>
              </a:r>
              <a:r>
                <a:rPr lang="en-US" b="true" sz="2400">
                  <a:solidFill>
                    <a:srgbClr val="211C0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 connecting surplus food with those in need, securely and efficiently.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9525"/>
              <a:ext cx="21640800" cy="1647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716"/>
                </a:lnSpc>
                <a:spcBef>
                  <a:spcPct val="0"/>
                </a:spcBef>
              </a:pPr>
              <a:r>
                <a:rPr lang="en-US" sz="8097">
                  <a:solidFill>
                    <a:srgbClr val="211C01"/>
                  </a:solidFill>
                  <a:latin typeface="Berthold Block"/>
                  <a:ea typeface="Berthold Block"/>
                  <a:cs typeface="Berthold Block"/>
                  <a:sym typeface="Berthold Block"/>
                </a:rPr>
                <a:t>OUR SOLUTION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B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2646310" y="-4000500"/>
            <a:ext cx="12995380" cy="18288000"/>
          </a:xfrm>
          <a:custGeom>
            <a:avLst/>
            <a:gdLst/>
            <a:ahLst/>
            <a:cxnLst/>
            <a:rect r="r" b="b" t="t" l="l"/>
            <a:pathLst>
              <a:path h="18288000" w="1299538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68905" y="5661645"/>
            <a:ext cx="4427598" cy="2445012"/>
            <a:chOff x="0" y="0"/>
            <a:chExt cx="5903464" cy="326001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009813"/>
              <a:ext cx="5903464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</a:pPr>
              <a:r>
                <a:rPr lang="en-US" b="true" sz="3000">
                  <a:solidFill>
                    <a:srgbClr val="211C0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Secure access for users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9525"/>
              <a:ext cx="5903464" cy="669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60"/>
                </a:lnSpc>
              </a:pPr>
              <a:r>
                <a:rPr lang="en-US" b="true" sz="3300">
                  <a:solidFill>
                    <a:srgbClr val="211C01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User Authentication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895401"/>
              <a:ext cx="5903464" cy="1364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30"/>
                </a:lnSpc>
              </a:pPr>
              <a:r>
                <a:rPr lang="en-US" b="true" sz="2100">
                  <a:solidFill>
                    <a:srgbClr val="211C01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Ensures only registered users</a:t>
              </a:r>
              <a:r>
                <a:rPr lang="en-US" b="true" sz="2100">
                  <a:solidFill>
                    <a:srgbClr val="211C0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 can access the app's features and functionalities.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930201" y="5661645"/>
            <a:ext cx="4427598" cy="2445012"/>
            <a:chOff x="0" y="0"/>
            <a:chExt cx="5903464" cy="326001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009813"/>
              <a:ext cx="5903464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</a:pPr>
              <a:r>
                <a:rPr lang="en-US" b="true" sz="3000">
                  <a:solidFill>
                    <a:srgbClr val="211C0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Different access levels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9525"/>
              <a:ext cx="5903464" cy="669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60"/>
                </a:lnSpc>
              </a:pPr>
              <a:r>
                <a:rPr lang="en-US" b="true" sz="3300">
                  <a:solidFill>
                    <a:srgbClr val="211C01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Role-Based Access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895401"/>
              <a:ext cx="5903464" cy="1364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30"/>
                </a:lnSpc>
                <a:spcBef>
                  <a:spcPct val="0"/>
                </a:spcBef>
              </a:pPr>
              <a:r>
                <a:rPr lang="en-US" b="true" sz="2100" strike="noStrike" u="none">
                  <a:solidFill>
                    <a:srgbClr val="211C01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Donors, recipients, and admins</a:t>
              </a:r>
              <a:r>
                <a:rPr lang="en-US" b="true" sz="2100" strike="noStrike" u="none">
                  <a:solidFill>
                    <a:srgbClr val="211C0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 have specific permissions to manage their interactions.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291497" y="5661645"/>
            <a:ext cx="4427598" cy="2445012"/>
            <a:chOff x="0" y="0"/>
            <a:chExt cx="5903464" cy="326001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009813"/>
              <a:ext cx="5903464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</a:pPr>
              <a:r>
                <a:rPr lang="en-US" b="true" sz="3000">
                  <a:solidFill>
                    <a:srgbClr val="211C0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Dynamic food inventory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9525"/>
              <a:ext cx="5903464" cy="669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60"/>
                </a:lnSpc>
              </a:pPr>
              <a:r>
                <a:rPr lang="en-US" b="true" sz="3300">
                  <a:solidFill>
                    <a:srgbClr val="211C01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Food Listing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895401"/>
              <a:ext cx="5903464" cy="1364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30"/>
                </a:lnSpc>
                <a:spcBef>
                  <a:spcPct val="0"/>
                </a:spcBef>
              </a:pPr>
              <a:r>
                <a:rPr lang="en-US" b="true" sz="2100" strike="noStrike" u="none">
                  <a:solidFill>
                    <a:srgbClr val="211C0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Users can </a:t>
              </a:r>
              <a:r>
                <a:rPr lang="en-US" b="true" sz="2100" strike="noStrike" u="none">
                  <a:solidFill>
                    <a:srgbClr val="211C01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easily list available food items</a:t>
              </a:r>
              <a:r>
                <a:rPr lang="en-US" b="true" sz="2100" strike="noStrike" u="none">
                  <a:solidFill>
                    <a:srgbClr val="211C0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 for donation and track their status.</a:t>
              </a:r>
            </a:p>
          </p:txBody>
        </p:sp>
      </p:grpSp>
      <p:sp>
        <p:nvSpPr>
          <p:cNvPr name="AutoShape 15" id="15"/>
          <p:cNvSpPr/>
          <p:nvPr/>
        </p:nvSpPr>
        <p:spPr>
          <a:xfrm rot="5400000">
            <a:off x="8629650" y="628650"/>
            <a:ext cx="1028700" cy="18288000"/>
          </a:xfrm>
          <a:prstGeom prst="rect">
            <a:avLst/>
          </a:prstGeom>
          <a:solidFill>
            <a:srgbClr val="AF810C"/>
          </a:solidFill>
        </p:spPr>
      </p:sp>
      <p:sp>
        <p:nvSpPr>
          <p:cNvPr name="AutoShape 16" id="16"/>
          <p:cNvSpPr/>
          <p:nvPr/>
        </p:nvSpPr>
        <p:spPr>
          <a:xfrm>
            <a:off x="1028700" y="9764651"/>
            <a:ext cx="16230600" cy="0"/>
          </a:xfrm>
          <a:prstGeom prst="line">
            <a:avLst/>
          </a:prstGeom>
          <a:ln cap="flat" w="9525">
            <a:solidFill>
              <a:srgbClr val="EAB64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3298020" y="4102187"/>
            <a:ext cx="969368" cy="1041313"/>
          </a:xfrm>
          <a:custGeom>
            <a:avLst/>
            <a:gdLst/>
            <a:ahLst/>
            <a:cxnLst/>
            <a:rect r="r" b="b" t="t" l="l"/>
            <a:pathLst>
              <a:path h="1041313" w="969368">
                <a:moveTo>
                  <a:pt x="0" y="0"/>
                </a:moveTo>
                <a:lnTo>
                  <a:pt x="969368" y="0"/>
                </a:lnTo>
                <a:lnTo>
                  <a:pt x="969368" y="1041313"/>
                </a:lnTo>
                <a:lnTo>
                  <a:pt x="0" y="1041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659316" y="4102187"/>
            <a:ext cx="969368" cy="1041313"/>
          </a:xfrm>
          <a:custGeom>
            <a:avLst/>
            <a:gdLst/>
            <a:ahLst/>
            <a:cxnLst/>
            <a:rect r="r" b="b" t="t" l="l"/>
            <a:pathLst>
              <a:path h="1041313" w="969368">
                <a:moveTo>
                  <a:pt x="0" y="0"/>
                </a:moveTo>
                <a:lnTo>
                  <a:pt x="969368" y="0"/>
                </a:lnTo>
                <a:lnTo>
                  <a:pt x="969368" y="1041313"/>
                </a:lnTo>
                <a:lnTo>
                  <a:pt x="0" y="1041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020612" y="4102187"/>
            <a:ext cx="969368" cy="1041313"/>
          </a:xfrm>
          <a:custGeom>
            <a:avLst/>
            <a:gdLst/>
            <a:ahLst/>
            <a:cxnLst/>
            <a:rect r="r" b="b" t="t" l="l"/>
            <a:pathLst>
              <a:path h="1041313" w="969368">
                <a:moveTo>
                  <a:pt x="0" y="0"/>
                </a:moveTo>
                <a:lnTo>
                  <a:pt x="969368" y="0"/>
                </a:lnTo>
                <a:lnTo>
                  <a:pt x="969368" y="1041313"/>
                </a:lnTo>
                <a:lnTo>
                  <a:pt x="0" y="1041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983039">
            <a:off x="14933122" y="518980"/>
            <a:ext cx="3892701" cy="1479226"/>
          </a:xfrm>
          <a:custGeom>
            <a:avLst/>
            <a:gdLst/>
            <a:ahLst/>
            <a:cxnLst/>
            <a:rect r="r" b="b" t="t" l="l"/>
            <a:pathLst>
              <a:path h="1479226" w="3892701">
                <a:moveTo>
                  <a:pt x="0" y="0"/>
                </a:moveTo>
                <a:lnTo>
                  <a:pt x="3892701" y="0"/>
                </a:lnTo>
                <a:lnTo>
                  <a:pt x="3892701" y="1479226"/>
                </a:lnTo>
                <a:lnTo>
                  <a:pt x="0" y="14792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907242" y="1555519"/>
            <a:ext cx="10473516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16"/>
              </a:lnSpc>
              <a:spcBef>
                <a:spcPct val="0"/>
              </a:spcBef>
            </a:pPr>
            <a:r>
              <a:rPr lang="en-US" sz="8097">
                <a:solidFill>
                  <a:srgbClr val="211C01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CORE FEATURES OF THE APP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-778147">
            <a:off x="-209995" y="701411"/>
            <a:ext cx="3398281" cy="3058453"/>
          </a:xfrm>
          <a:custGeom>
            <a:avLst/>
            <a:gdLst/>
            <a:ahLst/>
            <a:cxnLst/>
            <a:rect r="r" b="b" t="t" l="l"/>
            <a:pathLst>
              <a:path h="3058453" w="3398281">
                <a:moveTo>
                  <a:pt x="0" y="0"/>
                </a:moveTo>
                <a:lnTo>
                  <a:pt x="3398282" y="0"/>
                </a:lnTo>
                <a:lnTo>
                  <a:pt x="3398282" y="3058453"/>
                </a:lnTo>
                <a:lnTo>
                  <a:pt x="0" y="30584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10709354">
            <a:off x="840783" y="-293051"/>
            <a:ext cx="979516" cy="2459973"/>
          </a:xfrm>
          <a:custGeom>
            <a:avLst/>
            <a:gdLst/>
            <a:ahLst/>
            <a:cxnLst/>
            <a:rect r="r" b="b" t="t" l="l"/>
            <a:pathLst>
              <a:path h="2459973" w="979516">
                <a:moveTo>
                  <a:pt x="0" y="0"/>
                </a:moveTo>
                <a:lnTo>
                  <a:pt x="979516" y="0"/>
                </a:lnTo>
                <a:lnTo>
                  <a:pt x="979516" y="2459973"/>
                </a:lnTo>
                <a:lnTo>
                  <a:pt x="0" y="24599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5300836" y="2240179"/>
            <a:ext cx="1410683" cy="554014"/>
          </a:xfrm>
          <a:custGeom>
            <a:avLst/>
            <a:gdLst/>
            <a:ahLst/>
            <a:cxnLst/>
            <a:rect r="r" b="b" t="t" l="l"/>
            <a:pathLst>
              <a:path h="554014" w="1410683">
                <a:moveTo>
                  <a:pt x="0" y="0"/>
                </a:moveTo>
                <a:lnTo>
                  <a:pt x="1410683" y="0"/>
                </a:lnTo>
                <a:lnTo>
                  <a:pt x="1410683" y="554014"/>
                </a:lnTo>
                <a:lnTo>
                  <a:pt x="0" y="5540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B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2646310" y="-4000500"/>
            <a:ext cx="12995380" cy="18288000"/>
          </a:xfrm>
          <a:custGeom>
            <a:avLst/>
            <a:gdLst/>
            <a:ahLst/>
            <a:cxnLst/>
            <a:rect r="r" b="b" t="t" l="l"/>
            <a:pathLst>
              <a:path h="18288000" w="1299538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5400000">
            <a:off x="8629650" y="628650"/>
            <a:ext cx="1028700" cy="18288000"/>
          </a:xfrm>
          <a:prstGeom prst="rect">
            <a:avLst/>
          </a:prstGeom>
          <a:solidFill>
            <a:srgbClr val="AF810C"/>
          </a:solidFill>
        </p:spPr>
      </p:sp>
      <p:sp>
        <p:nvSpPr>
          <p:cNvPr name="AutoShape 4" id="4"/>
          <p:cNvSpPr/>
          <p:nvPr/>
        </p:nvSpPr>
        <p:spPr>
          <a:xfrm>
            <a:off x="1028700" y="9764651"/>
            <a:ext cx="16230600" cy="0"/>
          </a:xfrm>
          <a:prstGeom prst="line">
            <a:avLst/>
          </a:prstGeom>
          <a:ln cap="flat" w="9525">
            <a:solidFill>
              <a:srgbClr val="EAB64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5010437" y="4102187"/>
            <a:ext cx="969368" cy="1041313"/>
          </a:xfrm>
          <a:custGeom>
            <a:avLst/>
            <a:gdLst/>
            <a:ahLst/>
            <a:cxnLst/>
            <a:rect r="r" b="b" t="t" l="l"/>
            <a:pathLst>
              <a:path h="1041313" w="969368">
                <a:moveTo>
                  <a:pt x="0" y="0"/>
                </a:moveTo>
                <a:lnTo>
                  <a:pt x="969368" y="0"/>
                </a:lnTo>
                <a:lnTo>
                  <a:pt x="969368" y="1041313"/>
                </a:lnTo>
                <a:lnTo>
                  <a:pt x="0" y="1041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08195" y="4102187"/>
            <a:ext cx="969368" cy="1041313"/>
          </a:xfrm>
          <a:custGeom>
            <a:avLst/>
            <a:gdLst/>
            <a:ahLst/>
            <a:cxnLst/>
            <a:rect r="r" b="b" t="t" l="l"/>
            <a:pathLst>
              <a:path h="1041313" w="969368">
                <a:moveTo>
                  <a:pt x="0" y="0"/>
                </a:moveTo>
                <a:lnTo>
                  <a:pt x="969368" y="0"/>
                </a:lnTo>
                <a:lnTo>
                  <a:pt x="969368" y="1041313"/>
                </a:lnTo>
                <a:lnTo>
                  <a:pt x="0" y="1041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83039">
            <a:off x="14933122" y="518980"/>
            <a:ext cx="3892701" cy="1479226"/>
          </a:xfrm>
          <a:custGeom>
            <a:avLst/>
            <a:gdLst/>
            <a:ahLst/>
            <a:cxnLst/>
            <a:rect r="r" b="b" t="t" l="l"/>
            <a:pathLst>
              <a:path h="1479226" w="3892701">
                <a:moveTo>
                  <a:pt x="0" y="0"/>
                </a:moveTo>
                <a:lnTo>
                  <a:pt x="3892701" y="0"/>
                </a:lnTo>
                <a:lnTo>
                  <a:pt x="3892701" y="1479226"/>
                </a:lnTo>
                <a:lnTo>
                  <a:pt x="0" y="14792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907242" y="1545994"/>
            <a:ext cx="10473516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839"/>
              </a:lnSpc>
              <a:spcBef>
                <a:spcPct val="0"/>
              </a:spcBef>
            </a:pPr>
            <a:r>
              <a:rPr lang="en-US" sz="8199">
                <a:solidFill>
                  <a:srgbClr val="211C01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USER FLOWS OVERVIEW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281322" y="5661645"/>
            <a:ext cx="4427598" cy="2102112"/>
            <a:chOff x="0" y="0"/>
            <a:chExt cx="5903464" cy="280281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009813"/>
              <a:ext cx="5903464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</a:pPr>
              <a:r>
                <a:rPr lang="en-US" b="true" sz="3000">
                  <a:solidFill>
                    <a:srgbClr val="211C0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Easy donation process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9525"/>
              <a:ext cx="5903464" cy="669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60"/>
                </a:lnSpc>
              </a:pPr>
              <a:r>
                <a:rPr lang="en-US" b="true" sz="3300">
                  <a:solidFill>
                    <a:srgbClr val="211C01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Donor Flow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895401"/>
              <a:ext cx="5903464" cy="907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30"/>
                </a:lnSpc>
              </a:pPr>
              <a:r>
                <a:rPr lang="en-US" b="true" sz="2100">
                  <a:solidFill>
                    <a:srgbClr val="211C0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Donors can quickly list and donate surplus food via the app.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579080" y="5661645"/>
            <a:ext cx="4427598" cy="2102112"/>
            <a:chOff x="0" y="0"/>
            <a:chExt cx="5903464" cy="2802816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1009813"/>
              <a:ext cx="5903464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</a:pPr>
              <a:r>
                <a:rPr lang="en-US" b="true" sz="3000">
                  <a:solidFill>
                    <a:srgbClr val="211C0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Seamless food retrieval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9525"/>
              <a:ext cx="5903464" cy="669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60"/>
                </a:lnSpc>
              </a:pPr>
              <a:r>
                <a:rPr lang="en-US" b="true" sz="3300">
                  <a:solidFill>
                    <a:srgbClr val="211C01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Recipient Flow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895401"/>
              <a:ext cx="5903464" cy="907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30"/>
                </a:lnSpc>
                <a:spcBef>
                  <a:spcPct val="0"/>
                </a:spcBef>
              </a:pPr>
              <a:r>
                <a:rPr lang="en-US" b="true" sz="2100" strike="noStrike" u="none">
                  <a:solidFill>
                    <a:srgbClr val="211C0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Recipients can easily claim available food and communicate with donors.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-778147">
            <a:off x="-209995" y="701411"/>
            <a:ext cx="3398281" cy="3058453"/>
          </a:xfrm>
          <a:custGeom>
            <a:avLst/>
            <a:gdLst/>
            <a:ahLst/>
            <a:cxnLst/>
            <a:rect r="r" b="b" t="t" l="l"/>
            <a:pathLst>
              <a:path h="3058453" w="3398281">
                <a:moveTo>
                  <a:pt x="0" y="0"/>
                </a:moveTo>
                <a:lnTo>
                  <a:pt x="3398282" y="0"/>
                </a:lnTo>
                <a:lnTo>
                  <a:pt x="3398282" y="3058453"/>
                </a:lnTo>
                <a:lnTo>
                  <a:pt x="0" y="30584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10709354">
            <a:off x="840783" y="-293051"/>
            <a:ext cx="979516" cy="2459973"/>
          </a:xfrm>
          <a:custGeom>
            <a:avLst/>
            <a:gdLst/>
            <a:ahLst/>
            <a:cxnLst/>
            <a:rect r="r" b="b" t="t" l="l"/>
            <a:pathLst>
              <a:path h="2459973" w="979516">
                <a:moveTo>
                  <a:pt x="0" y="0"/>
                </a:moveTo>
                <a:lnTo>
                  <a:pt x="979516" y="0"/>
                </a:lnTo>
                <a:lnTo>
                  <a:pt x="979516" y="2459973"/>
                </a:lnTo>
                <a:lnTo>
                  <a:pt x="0" y="24599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300836" y="2240179"/>
            <a:ext cx="1410683" cy="554014"/>
          </a:xfrm>
          <a:custGeom>
            <a:avLst/>
            <a:gdLst/>
            <a:ahLst/>
            <a:cxnLst/>
            <a:rect r="r" b="b" t="t" l="l"/>
            <a:pathLst>
              <a:path h="554014" w="1410683">
                <a:moveTo>
                  <a:pt x="0" y="0"/>
                </a:moveTo>
                <a:lnTo>
                  <a:pt x="1410683" y="0"/>
                </a:lnTo>
                <a:lnTo>
                  <a:pt x="1410683" y="554014"/>
                </a:lnTo>
                <a:lnTo>
                  <a:pt x="0" y="5540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B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2646310" y="-4000500"/>
            <a:ext cx="12995380" cy="18288000"/>
          </a:xfrm>
          <a:custGeom>
            <a:avLst/>
            <a:gdLst/>
            <a:ahLst/>
            <a:cxnLst/>
            <a:rect r="r" b="b" t="t" l="l"/>
            <a:pathLst>
              <a:path h="18288000" w="1299538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09029" y="5661645"/>
            <a:ext cx="3587148" cy="3054612"/>
            <a:chOff x="0" y="0"/>
            <a:chExt cx="4782864" cy="407281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670213"/>
              <a:ext cx="4782864" cy="1238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</a:pPr>
              <a:r>
                <a:rPr lang="en-US" b="true" sz="3000">
                  <a:solidFill>
                    <a:srgbClr val="211C0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Flutter for cross-platform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9525"/>
              <a:ext cx="4782864" cy="1330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60"/>
                </a:lnSpc>
              </a:pPr>
              <a:r>
                <a:rPr lang="en-US" b="true" sz="3300">
                  <a:solidFill>
                    <a:srgbClr val="211C01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Frontend Framework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165401"/>
              <a:ext cx="4782864" cy="907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30"/>
                </a:lnSpc>
              </a:pPr>
              <a:r>
                <a:rPr lang="en-US" b="true" sz="2100">
                  <a:solidFill>
                    <a:srgbClr val="211C0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Developing a seamless user experience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136627" y="5661645"/>
            <a:ext cx="3587148" cy="2102112"/>
            <a:chOff x="0" y="0"/>
            <a:chExt cx="4782864" cy="280281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009813"/>
              <a:ext cx="4782864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</a:pPr>
              <a:r>
                <a:rPr lang="en-US" b="true" sz="3000">
                  <a:solidFill>
                    <a:srgbClr val="211C0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PHP REST API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9525"/>
              <a:ext cx="4782864" cy="669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60"/>
                </a:lnSpc>
              </a:pPr>
              <a:r>
                <a:rPr lang="en-US" b="true" sz="3300">
                  <a:solidFill>
                    <a:srgbClr val="211C01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Backend Services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895401"/>
              <a:ext cx="4782864" cy="907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30"/>
                </a:lnSpc>
              </a:pPr>
              <a:r>
                <a:rPr lang="en-US" b="true" sz="2100">
                  <a:solidFill>
                    <a:srgbClr val="211C0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Handling data requests and responses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 rot="5400000">
            <a:off x="8629650" y="628650"/>
            <a:ext cx="1028700" cy="18288000"/>
          </a:xfrm>
          <a:prstGeom prst="rect">
            <a:avLst/>
          </a:prstGeom>
          <a:solidFill>
            <a:srgbClr val="AF810C"/>
          </a:solidFill>
        </p:spPr>
      </p:sp>
      <p:sp>
        <p:nvSpPr>
          <p:cNvPr name="AutoShape 12" id="12"/>
          <p:cNvSpPr/>
          <p:nvPr/>
        </p:nvSpPr>
        <p:spPr>
          <a:xfrm>
            <a:off x="1028700" y="9764651"/>
            <a:ext cx="16230600" cy="0"/>
          </a:xfrm>
          <a:prstGeom prst="line">
            <a:avLst/>
          </a:prstGeom>
          <a:ln cap="flat" w="9525">
            <a:solidFill>
              <a:srgbClr val="EAB64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017919" y="4102187"/>
            <a:ext cx="969368" cy="1041313"/>
          </a:xfrm>
          <a:custGeom>
            <a:avLst/>
            <a:gdLst/>
            <a:ahLst/>
            <a:cxnLst/>
            <a:rect r="r" b="b" t="t" l="l"/>
            <a:pathLst>
              <a:path h="1041313" w="969368">
                <a:moveTo>
                  <a:pt x="0" y="0"/>
                </a:moveTo>
                <a:lnTo>
                  <a:pt x="969368" y="0"/>
                </a:lnTo>
                <a:lnTo>
                  <a:pt x="969368" y="1041313"/>
                </a:lnTo>
                <a:lnTo>
                  <a:pt x="0" y="1041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445517" y="4102187"/>
            <a:ext cx="969368" cy="1041313"/>
          </a:xfrm>
          <a:custGeom>
            <a:avLst/>
            <a:gdLst/>
            <a:ahLst/>
            <a:cxnLst/>
            <a:rect r="r" b="b" t="t" l="l"/>
            <a:pathLst>
              <a:path h="1041313" w="969368">
                <a:moveTo>
                  <a:pt x="0" y="0"/>
                </a:moveTo>
                <a:lnTo>
                  <a:pt x="969368" y="0"/>
                </a:lnTo>
                <a:lnTo>
                  <a:pt x="969368" y="1041313"/>
                </a:lnTo>
                <a:lnTo>
                  <a:pt x="0" y="1041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873115" y="4102187"/>
            <a:ext cx="969368" cy="1041313"/>
          </a:xfrm>
          <a:custGeom>
            <a:avLst/>
            <a:gdLst/>
            <a:ahLst/>
            <a:cxnLst/>
            <a:rect r="r" b="b" t="t" l="l"/>
            <a:pathLst>
              <a:path h="1041313" w="969368">
                <a:moveTo>
                  <a:pt x="0" y="0"/>
                </a:moveTo>
                <a:lnTo>
                  <a:pt x="969368" y="0"/>
                </a:lnTo>
                <a:lnTo>
                  <a:pt x="969368" y="1041313"/>
                </a:lnTo>
                <a:lnTo>
                  <a:pt x="0" y="1041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300713" y="4102187"/>
            <a:ext cx="969368" cy="1041313"/>
          </a:xfrm>
          <a:custGeom>
            <a:avLst/>
            <a:gdLst/>
            <a:ahLst/>
            <a:cxnLst/>
            <a:rect r="r" b="b" t="t" l="l"/>
            <a:pathLst>
              <a:path h="1041313" w="969368">
                <a:moveTo>
                  <a:pt x="0" y="0"/>
                </a:moveTo>
                <a:lnTo>
                  <a:pt x="969368" y="0"/>
                </a:lnTo>
                <a:lnTo>
                  <a:pt x="969368" y="1041313"/>
                </a:lnTo>
                <a:lnTo>
                  <a:pt x="0" y="1041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9564225" y="5661645"/>
            <a:ext cx="3587148" cy="2597412"/>
            <a:chOff x="0" y="0"/>
            <a:chExt cx="4782864" cy="3463216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1670213"/>
              <a:ext cx="4782864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</a:pPr>
              <a:r>
                <a:rPr lang="en-US" b="true" sz="3000">
                  <a:solidFill>
                    <a:srgbClr val="211C0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MySQL for storage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-9525"/>
              <a:ext cx="4782864" cy="1330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60"/>
                </a:lnSpc>
              </a:pPr>
              <a:r>
                <a:rPr lang="en-US" b="true" sz="3300">
                  <a:solidFill>
                    <a:srgbClr val="211C01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Database Management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2555801"/>
              <a:ext cx="4782864" cy="907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30"/>
                </a:lnSpc>
              </a:pPr>
              <a:r>
                <a:rPr lang="en-US" b="true" sz="2100">
                  <a:solidFill>
                    <a:srgbClr val="211C0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Efficient data organization and querying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3991823" y="5661645"/>
            <a:ext cx="3587148" cy="2559312"/>
            <a:chOff x="0" y="0"/>
            <a:chExt cx="4782864" cy="3412416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1009813"/>
              <a:ext cx="4782864" cy="1238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</a:pPr>
              <a:r>
                <a:rPr lang="en-US" b="true" sz="3000">
                  <a:solidFill>
                    <a:srgbClr val="211C0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JWT for authentication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-9525"/>
              <a:ext cx="4782864" cy="669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60"/>
                </a:lnSpc>
              </a:pPr>
              <a:r>
                <a:rPr lang="en-US" b="true" sz="3300">
                  <a:solidFill>
                    <a:srgbClr val="211C01"/>
                  </a:solidFill>
                  <a:latin typeface="Barlow Semi-Bold"/>
                  <a:ea typeface="Barlow Semi-Bold"/>
                  <a:cs typeface="Barlow Semi-Bold"/>
                  <a:sym typeface="Barlow Semi-Bold"/>
                </a:rPr>
                <a:t>Security Measures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2505001"/>
              <a:ext cx="4782864" cy="907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730"/>
                </a:lnSpc>
              </a:pPr>
              <a:r>
                <a:rPr lang="en-US" b="true" sz="2100">
                  <a:solidFill>
                    <a:srgbClr val="211C0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Ensuring safe user access and data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983039">
            <a:off x="14933122" y="518980"/>
            <a:ext cx="3892701" cy="1479226"/>
          </a:xfrm>
          <a:custGeom>
            <a:avLst/>
            <a:gdLst/>
            <a:ahLst/>
            <a:cxnLst/>
            <a:rect r="r" b="b" t="t" l="l"/>
            <a:pathLst>
              <a:path h="1479226" w="3892701">
                <a:moveTo>
                  <a:pt x="0" y="0"/>
                </a:moveTo>
                <a:lnTo>
                  <a:pt x="3892701" y="0"/>
                </a:lnTo>
                <a:lnTo>
                  <a:pt x="3892701" y="1479226"/>
                </a:lnTo>
                <a:lnTo>
                  <a:pt x="0" y="14792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-778147">
            <a:off x="-209995" y="701411"/>
            <a:ext cx="3398281" cy="3058453"/>
          </a:xfrm>
          <a:custGeom>
            <a:avLst/>
            <a:gdLst/>
            <a:ahLst/>
            <a:cxnLst/>
            <a:rect r="r" b="b" t="t" l="l"/>
            <a:pathLst>
              <a:path h="3058453" w="3398281">
                <a:moveTo>
                  <a:pt x="0" y="0"/>
                </a:moveTo>
                <a:lnTo>
                  <a:pt x="3398282" y="0"/>
                </a:lnTo>
                <a:lnTo>
                  <a:pt x="3398282" y="3058453"/>
                </a:lnTo>
                <a:lnTo>
                  <a:pt x="0" y="30584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10709354">
            <a:off x="840783" y="-293051"/>
            <a:ext cx="979516" cy="2459973"/>
          </a:xfrm>
          <a:custGeom>
            <a:avLst/>
            <a:gdLst/>
            <a:ahLst/>
            <a:cxnLst/>
            <a:rect r="r" b="b" t="t" l="l"/>
            <a:pathLst>
              <a:path h="2459973" w="979516">
                <a:moveTo>
                  <a:pt x="0" y="0"/>
                </a:moveTo>
                <a:lnTo>
                  <a:pt x="979516" y="0"/>
                </a:lnTo>
                <a:lnTo>
                  <a:pt x="979516" y="2459973"/>
                </a:lnTo>
                <a:lnTo>
                  <a:pt x="0" y="24599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5300836" y="2240179"/>
            <a:ext cx="1410683" cy="554014"/>
          </a:xfrm>
          <a:custGeom>
            <a:avLst/>
            <a:gdLst/>
            <a:ahLst/>
            <a:cxnLst/>
            <a:rect r="r" b="b" t="t" l="l"/>
            <a:pathLst>
              <a:path h="554014" w="1410683">
                <a:moveTo>
                  <a:pt x="0" y="0"/>
                </a:moveTo>
                <a:lnTo>
                  <a:pt x="1410683" y="0"/>
                </a:lnTo>
                <a:lnTo>
                  <a:pt x="1410683" y="554014"/>
                </a:lnTo>
                <a:lnTo>
                  <a:pt x="0" y="5540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3907242" y="1545994"/>
            <a:ext cx="10473516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839"/>
              </a:lnSpc>
              <a:spcBef>
                <a:spcPct val="0"/>
              </a:spcBef>
            </a:pPr>
            <a:r>
              <a:rPr lang="en-US" sz="8199">
                <a:solidFill>
                  <a:srgbClr val="211C01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TECHNICAL ARCHITECTURE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F810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2646310" y="-4000500"/>
            <a:ext cx="12995380" cy="18288000"/>
          </a:xfrm>
          <a:custGeom>
            <a:avLst/>
            <a:gdLst/>
            <a:ahLst/>
            <a:cxnLst/>
            <a:rect r="r" b="b" t="t" l="l"/>
            <a:pathLst>
              <a:path h="18288000" w="12995380">
                <a:moveTo>
                  <a:pt x="0" y="0"/>
                </a:moveTo>
                <a:lnTo>
                  <a:pt x="12995380" y="0"/>
                </a:lnTo>
                <a:lnTo>
                  <a:pt x="1299538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28700" y="3037787"/>
          <a:ext cx="16202025" cy="5457662"/>
        </p:xfrm>
        <a:graphic>
          <a:graphicData uri="http://schemas.openxmlformats.org/drawingml/2006/table">
            <a:tbl>
              <a:tblPr/>
              <a:tblGrid>
                <a:gridCol w="3240405"/>
                <a:gridCol w="3240405"/>
                <a:gridCol w="3240405"/>
                <a:gridCol w="3240405"/>
                <a:gridCol w="3240405"/>
              </a:tblGrid>
              <a:tr h="9127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211C01"/>
                          </a:solidFill>
                          <a:latin typeface="Barlow Semi-Bold"/>
                          <a:ea typeface="Barlow Semi-Bold"/>
                          <a:cs typeface="Barlow Semi-Bold"/>
                          <a:sym typeface="Barlow Semi-Bold"/>
                        </a:rPr>
                        <a:t>Heading</a:t>
                      </a:r>
                      <a:endParaRPr lang="en-US" sz="1100"/>
                    </a:p>
                  </a:txBody>
                  <a:tcPr marL="171450" marR="171450" marT="171450" marB="171450" anchor="t">
                    <a:lnL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29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211C01"/>
                          </a:solidFill>
                          <a:latin typeface="Barlow Semi-Bold"/>
                          <a:ea typeface="Barlow Semi-Bold"/>
                          <a:cs typeface="Barlow Semi-Bold"/>
                          <a:sym typeface="Barlow Semi-Bold"/>
                        </a:rPr>
                        <a:t>Heading</a:t>
                      </a:r>
                      <a:endParaRPr lang="en-US" sz="1100"/>
                    </a:p>
                  </a:txBody>
                  <a:tcPr marL="171450" marR="171450" marT="171450" marB="171450" anchor="t">
                    <a:lnL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29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211C01"/>
                          </a:solidFill>
                          <a:latin typeface="Barlow Semi-Bold"/>
                          <a:ea typeface="Barlow Semi-Bold"/>
                          <a:cs typeface="Barlow Semi-Bold"/>
                          <a:sym typeface="Barlow Semi-Bold"/>
                        </a:rPr>
                        <a:t>Heading</a:t>
                      </a:r>
                      <a:endParaRPr lang="en-US" sz="1100"/>
                    </a:p>
                  </a:txBody>
                  <a:tcPr marL="171450" marR="171450" marT="171450" marB="171450" anchor="t">
                    <a:lnL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29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211C01"/>
                          </a:solidFill>
                          <a:latin typeface="Barlow Semi-Bold"/>
                          <a:ea typeface="Barlow Semi-Bold"/>
                          <a:cs typeface="Barlow Semi-Bold"/>
                          <a:sym typeface="Barlow Semi-Bold"/>
                        </a:rPr>
                        <a:t>Heading</a:t>
                      </a:r>
                      <a:endParaRPr lang="en-US" sz="1100"/>
                    </a:p>
                  </a:txBody>
                  <a:tcPr marL="171450" marR="171450" marT="171450" marB="171450" anchor="t">
                    <a:lnL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29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211C01"/>
                          </a:solidFill>
                          <a:latin typeface="Barlow Semi-Bold"/>
                          <a:ea typeface="Barlow Semi-Bold"/>
                          <a:cs typeface="Barlow Semi-Bold"/>
                          <a:sym typeface="Barlow Semi-Bold"/>
                        </a:rPr>
                        <a:t>Heading</a:t>
                      </a:r>
                      <a:endParaRPr lang="en-US" sz="1100"/>
                    </a:p>
                  </a:txBody>
                  <a:tcPr marL="171450" marR="171450" marT="171450" marB="171450" anchor="t">
                    <a:lnL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293"/>
                    </a:solidFill>
                  </a:tcPr>
                </a:tc>
              </a:tr>
              <a:tr h="9127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t">
                    <a:lnL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B2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t">
                    <a:lnL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B2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t">
                    <a:lnL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B2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t">
                    <a:lnL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B2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t">
                    <a:lnL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B2E"/>
                    </a:solidFill>
                  </a:tcPr>
                </a:tc>
              </a:tr>
              <a:tr h="9127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t">
                    <a:lnL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B2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t">
                    <a:lnL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B2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t">
                    <a:lnL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B2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t">
                    <a:lnL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B2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t">
                    <a:lnL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B2E"/>
                    </a:solidFill>
                  </a:tcPr>
                </a:tc>
              </a:tr>
              <a:tr h="9127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t">
                    <a:lnL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B2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t">
                    <a:lnL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B2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t">
                    <a:lnL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B2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t">
                    <a:lnL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B2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t">
                    <a:lnL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B2E"/>
                    </a:solidFill>
                  </a:tcPr>
                </a:tc>
              </a:tr>
              <a:tr h="9403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t">
                    <a:lnL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B2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t">
                    <a:lnL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B2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t">
                    <a:lnL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B2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t">
                    <a:lnL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B2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t">
                    <a:lnL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B2E"/>
                    </a:solidFill>
                  </a:tcPr>
                </a:tc>
              </a:tr>
              <a:tr h="86638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t">
                    <a:lnL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B2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t">
                    <a:lnL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B2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t">
                    <a:lnL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B2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t">
                    <a:lnL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B2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t">
                    <a:lnL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AB6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B2E"/>
                    </a:solidFill>
                  </a:tcPr>
                </a:tc>
              </a:tr>
            </a:tbl>
          </a:graphicData>
        </a:graphic>
      </p:graphicFrame>
      <p:sp>
        <p:nvSpPr>
          <p:cNvPr name="AutoShape 4" id="4"/>
          <p:cNvSpPr/>
          <p:nvPr/>
        </p:nvSpPr>
        <p:spPr>
          <a:xfrm rot="5400000">
            <a:off x="8629650" y="628650"/>
            <a:ext cx="1028700" cy="18288000"/>
          </a:xfrm>
          <a:prstGeom prst="rect">
            <a:avLst/>
          </a:prstGeom>
          <a:solidFill>
            <a:srgbClr val="CC9B2E"/>
          </a:solidFill>
        </p:spPr>
      </p:sp>
      <p:sp>
        <p:nvSpPr>
          <p:cNvPr name="AutoShape 5" id="5"/>
          <p:cNvSpPr/>
          <p:nvPr/>
        </p:nvSpPr>
        <p:spPr>
          <a:xfrm>
            <a:off x="1028700" y="9764651"/>
            <a:ext cx="16230600" cy="0"/>
          </a:xfrm>
          <a:prstGeom prst="line">
            <a:avLst/>
          </a:prstGeom>
          <a:ln cap="flat" w="9525">
            <a:solidFill>
              <a:srgbClr val="EFE29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-5400000">
            <a:off x="56679" y="51218"/>
            <a:ext cx="979516" cy="2459973"/>
          </a:xfrm>
          <a:custGeom>
            <a:avLst/>
            <a:gdLst/>
            <a:ahLst/>
            <a:cxnLst/>
            <a:rect r="r" b="b" t="t" l="l"/>
            <a:pathLst>
              <a:path h="2459973" w="979516">
                <a:moveTo>
                  <a:pt x="0" y="0"/>
                </a:moveTo>
                <a:lnTo>
                  <a:pt x="979516" y="0"/>
                </a:lnTo>
                <a:lnTo>
                  <a:pt x="979516" y="2459973"/>
                </a:lnTo>
                <a:lnTo>
                  <a:pt x="0" y="24599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7622087" y="7092305"/>
            <a:ext cx="979516" cy="2459973"/>
          </a:xfrm>
          <a:custGeom>
            <a:avLst/>
            <a:gdLst/>
            <a:ahLst/>
            <a:cxnLst/>
            <a:rect r="r" b="b" t="t" l="l"/>
            <a:pathLst>
              <a:path h="2459973" w="979516">
                <a:moveTo>
                  <a:pt x="0" y="0"/>
                </a:moveTo>
                <a:lnTo>
                  <a:pt x="979517" y="0"/>
                </a:lnTo>
                <a:lnTo>
                  <a:pt x="979517" y="2459973"/>
                </a:lnTo>
                <a:lnTo>
                  <a:pt x="0" y="24599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163555">
            <a:off x="15237479" y="-770101"/>
            <a:ext cx="4367950" cy="3597603"/>
          </a:xfrm>
          <a:custGeom>
            <a:avLst/>
            <a:gdLst/>
            <a:ahLst/>
            <a:cxnLst/>
            <a:rect r="r" b="b" t="t" l="l"/>
            <a:pathLst>
              <a:path h="3597603" w="4367950">
                <a:moveTo>
                  <a:pt x="0" y="0"/>
                </a:moveTo>
                <a:lnTo>
                  <a:pt x="4367951" y="0"/>
                </a:lnTo>
                <a:lnTo>
                  <a:pt x="4367951" y="3597602"/>
                </a:lnTo>
                <a:lnTo>
                  <a:pt x="0" y="35976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3477623" y="7785833"/>
            <a:ext cx="1101840" cy="1419232"/>
          </a:xfrm>
          <a:custGeom>
            <a:avLst/>
            <a:gdLst/>
            <a:ahLst/>
            <a:cxnLst/>
            <a:rect r="r" b="b" t="t" l="l"/>
            <a:pathLst>
              <a:path h="1419232" w="1101840">
                <a:moveTo>
                  <a:pt x="0" y="0"/>
                </a:moveTo>
                <a:lnTo>
                  <a:pt x="1101840" y="0"/>
                </a:lnTo>
                <a:lnTo>
                  <a:pt x="1101840" y="1419232"/>
                </a:lnTo>
                <a:lnTo>
                  <a:pt x="0" y="14192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56671" y="1638300"/>
            <a:ext cx="544058" cy="815345"/>
          </a:xfrm>
          <a:custGeom>
            <a:avLst/>
            <a:gdLst/>
            <a:ahLst/>
            <a:cxnLst/>
            <a:rect r="r" b="b" t="t" l="l"/>
            <a:pathLst>
              <a:path h="815345" w="544058">
                <a:moveTo>
                  <a:pt x="0" y="0"/>
                </a:moveTo>
                <a:lnTo>
                  <a:pt x="544058" y="0"/>
                </a:lnTo>
                <a:lnTo>
                  <a:pt x="544058" y="815345"/>
                </a:lnTo>
                <a:lnTo>
                  <a:pt x="0" y="8153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3037787"/>
            <a:ext cx="16202025" cy="6660488"/>
          </a:xfrm>
          <a:custGeom>
            <a:avLst/>
            <a:gdLst/>
            <a:ahLst/>
            <a:cxnLst/>
            <a:rect r="r" b="b" t="t" l="l"/>
            <a:pathLst>
              <a:path h="6660488" w="16202025">
                <a:moveTo>
                  <a:pt x="0" y="0"/>
                </a:moveTo>
                <a:lnTo>
                  <a:pt x="16202025" y="0"/>
                </a:lnTo>
                <a:lnTo>
                  <a:pt x="16202025" y="6660489"/>
                </a:lnTo>
                <a:lnTo>
                  <a:pt x="0" y="666048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318927" y="1014413"/>
            <a:ext cx="11650147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16"/>
              </a:lnSpc>
              <a:spcBef>
                <a:spcPct val="0"/>
              </a:spcBef>
            </a:pPr>
            <a:r>
              <a:rPr lang="en-US" sz="8097">
                <a:solidFill>
                  <a:srgbClr val="FEFCEE"/>
                </a:solidFill>
                <a:latin typeface="Berthold Block"/>
                <a:ea typeface="Berthold Block"/>
                <a:cs typeface="Berthold Block"/>
                <a:sym typeface="Berthold Block"/>
              </a:rPr>
              <a:t>DATABASE DESIGN OVERVIEW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Food Rescue App</dc:description>
  <dc:identifier>DAGvmYMIdEw</dc:identifier>
  <dcterms:modified xsi:type="dcterms:W3CDTF">2011-08-01T06:04:30Z</dcterms:modified>
  <cp:revision>1</cp:revision>
  <dc:title>Presentation - Food Rescue App</dc:title>
</cp:coreProperties>
</file>